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15" r:id="rId2"/>
    <p:sldId id="317" r:id="rId3"/>
    <p:sldId id="316" r:id="rId4"/>
    <p:sldId id="318" r:id="rId5"/>
    <p:sldId id="319" r:id="rId6"/>
    <p:sldId id="320" r:id="rId7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848"/>
    <a:srgbClr val="1CBED8"/>
    <a:srgbClr val="D91A5B"/>
    <a:srgbClr val="EEF3FA"/>
    <a:srgbClr val="E8A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6336" autoAdjust="0"/>
  </p:normalViewPr>
  <p:slideViewPr>
    <p:cSldViewPr snapToGrid="0" snapToObjects="1">
      <p:cViewPr varScale="1">
        <p:scale>
          <a:sx n="144" d="100"/>
          <a:sy n="144" d="100"/>
        </p:scale>
        <p:origin x="858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403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265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89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71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038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294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56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9"/>
          <p:cNvSpPr/>
          <p:nvPr/>
        </p:nvSpPr>
        <p:spPr>
          <a:xfrm>
            <a:off x="1097280" y="2260854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과    제    번    호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1097280" y="2644902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097280" y="2644902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운       영       사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2743200" y="2644902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2834640" y="2644902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운영사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명 )</a:t>
            </a:r>
          </a:p>
        </p:txBody>
      </p:sp>
      <p:sp>
        <p:nvSpPr>
          <p:cNvPr id="18" name="Shape 16"/>
          <p:cNvSpPr/>
          <p:nvPr/>
        </p:nvSpPr>
        <p:spPr>
          <a:xfrm>
            <a:off x="1097280" y="3028950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 b="1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97280" y="3028950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기업성장 지원기관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2743200" y="3028950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834640" y="3028950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기관명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 )</a:t>
            </a:r>
          </a:p>
        </p:txBody>
      </p:sp>
      <p:sp>
        <p:nvSpPr>
          <p:cNvPr id="22" name="Shape 20"/>
          <p:cNvSpPr/>
          <p:nvPr/>
        </p:nvSpPr>
        <p:spPr>
          <a:xfrm>
            <a:off x="1097280" y="3412998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097280" y="3412998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연 구 개 발 기 간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2743200" y="3412998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2834640" y="3412998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20   .   .   .  ~  20   .   .   .</a:t>
            </a:r>
          </a:p>
        </p:txBody>
      </p:sp>
      <p:sp>
        <p:nvSpPr>
          <p:cNvPr id="44" name="Shape 8">
            <a:extLst>
              <a:ext uri="{FF2B5EF4-FFF2-40B4-BE49-F238E27FC236}">
                <a16:creationId xmlns:a16="http://schemas.microsoft.com/office/drawing/2014/main" id="{2F34C56E-D957-4199-9CB2-524449F95327}"/>
              </a:ext>
            </a:extLst>
          </p:cNvPr>
          <p:cNvSpPr/>
          <p:nvPr/>
        </p:nvSpPr>
        <p:spPr>
          <a:xfrm>
            <a:off x="1097280" y="2260854"/>
            <a:ext cx="1645920" cy="310896"/>
          </a:xfrm>
          <a:prstGeom prst="rect">
            <a:avLst/>
          </a:prstGeom>
          <a:solidFill>
            <a:srgbClr val="1E2F55"/>
          </a:solidFill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5" name="Text 9">
            <a:extLst>
              <a:ext uri="{FF2B5EF4-FFF2-40B4-BE49-F238E27FC236}">
                <a16:creationId xmlns:a16="http://schemas.microsoft.com/office/drawing/2014/main" id="{E7962B08-1869-420E-A6BB-E32952418D5F}"/>
              </a:ext>
            </a:extLst>
          </p:cNvPr>
          <p:cNvSpPr/>
          <p:nvPr/>
        </p:nvSpPr>
        <p:spPr>
          <a:xfrm>
            <a:off x="1097280" y="2260854"/>
            <a:ext cx="1645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ko-KR" altLang="en-US" sz="1000" b="1" dirty="0">
                <a:solidFill>
                  <a:schemeClr val="bg1"/>
                </a:solidFill>
                <a:latin typeface="+mn-ea"/>
                <a:cs typeface="Malgun Gothic Semilight" panose="020B0502040204020203" pitchFamily="50" charset="-127"/>
              </a:rPr>
              <a:t>사    업    유    형</a:t>
            </a:r>
            <a:endParaRPr lang="en-US" sz="1000" b="1" dirty="0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6" name="Shape 10">
            <a:extLst>
              <a:ext uri="{FF2B5EF4-FFF2-40B4-BE49-F238E27FC236}">
                <a16:creationId xmlns:a16="http://schemas.microsoft.com/office/drawing/2014/main" id="{775A9BF4-0189-4F8E-A03F-BB7945B78E95}"/>
              </a:ext>
            </a:extLst>
          </p:cNvPr>
          <p:cNvSpPr/>
          <p:nvPr/>
        </p:nvSpPr>
        <p:spPr>
          <a:xfrm>
            <a:off x="2743200" y="2260854"/>
            <a:ext cx="5303520" cy="310896"/>
          </a:xfrm>
          <a:prstGeom prst="rect">
            <a:avLst/>
          </a:prstGeom>
          <a:noFill/>
          <a:ln w="12700">
            <a:solidFill>
              <a:srgbClr val="2A4070"/>
            </a:solidFill>
            <a:prstDash val="solid"/>
          </a:ln>
        </p:spPr>
        <p:txBody>
          <a:bodyPr/>
          <a:lstStyle/>
          <a:p>
            <a:endParaRPr lang="ko-KR" altLang="en-US">
              <a:solidFill>
                <a:schemeClr val="bg1"/>
              </a:solidFill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7" name="Text 11">
            <a:extLst>
              <a:ext uri="{FF2B5EF4-FFF2-40B4-BE49-F238E27FC236}">
                <a16:creationId xmlns:a16="http://schemas.microsoft.com/office/drawing/2014/main" id="{CFC3EC4A-3FCC-4009-98A4-A29460BABF4C}"/>
              </a:ext>
            </a:extLst>
          </p:cNvPr>
          <p:cNvSpPr/>
          <p:nvPr/>
        </p:nvSpPr>
        <p:spPr>
          <a:xfrm>
            <a:off x="2834640" y="2260854"/>
            <a:ext cx="512064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( 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스케일업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</a:t>
            </a:r>
            <a:r>
              <a:rPr lang="en-US" altLang="ko-KR" sz="1000" dirty="0">
                <a:latin typeface="+mn-ea"/>
                <a:cs typeface="Malgun Gothic Semilight" panose="020B0502040204020203" pitchFamily="50" charset="-127"/>
              </a:rPr>
              <a:t>/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글로벌 </a:t>
            </a:r>
            <a:r>
              <a:rPr lang="ko-KR" altLang="en-US" sz="1000" dirty="0" err="1">
                <a:latin typeface="+mn-ea"/>
                <a:cs typeface="Malgun Gothic Semilight" panose="020B0502040204020203" pitchFamily="50" charset="-127"/>
              </a:rPr>
              <a:t>팁스</a:t>
            </a:r>
            <a:r>
              <a:rPr lang="ko-KR" altLang="en-US" sz="1000" dirty="0">
                <a:latin typeface="+mn-ea"/>
                <a:cs typeface="Malgun Gothic Semilight" panose="020B0502040204020203" pitchFamily="50" charset="-127"/>
              </a:rPr>
              <a:t> 해당</a:t>
            </a:r>
            <a:r>
              <a:rPr lang="en-US" sz="1000" dirty="0">
                <a:latin typeface="+mn-ea"/>
                <a:cs typeface="Malgun Gothic Semilight" panose="020B0502040204020203" pitchFamily="50" charset="-127"/>
              </a:rPr>
              <a:t>), </a:t>
            </a:r>
            <a:r>
              <a:rPr lang="en-US" sz="1000" b="1" dirty="0">
                <a:latin typeface="+mn-ea"/>
                <a:cs typeface="Malgun Gothic Semilight" panose="020B0502040204020203" pitchFamily="50" charset="-127"/>
              </a:rPr>
              <a:t>DCP </a:t>
            </a:r>
            <a:r>
              <a:rPr lang="ko-KR" altLang="en-US" sz="1000" b="1" dirty="0">
                <a:latin typeface="+mn-ea"/>
                <a:cs typeface="Malgun Gothic Semilight" panose="020B0502040204020203" pitchFamily="50" charset="-127"/>
              </a:rPr>
              <a:t>신청기업은 본 서식 제출 불필요</a:t>
            </a:r>
            <a:endParaRPr lang="en-US" sz="1000" b="1" dirty="0">
              <a:latin typeface="+mn-ea"/>
              <a:cs typeface="Malgun Gothic Semilight" panose="020B0502040204020203" pitchFamily="50" charset="-127"/>
            </a:endParaRPr>
          </a:p>
        </p:txBody>
      </p:sp>
      <p:sp>
        <p:nvSpPr>
          <p:cNvPr id="42" name="Text 1">
            <a:extLst>
              <a:ext uri="{FF2B5EF4-FFF2-40B4-BE49-F238E27FC236}">
                <a16:creationId xmlns:a16="http://schemas.microsoft.com/office/drawing/2014/main" id="{53D16AD6-6AA4-4598-88F0-C778376A59F0}"/>
              </a:ext>
            </a:extLst>
          </p:cNvPr>
          <p:cNvSpPr/>
          <p:nvPr/>
        </p:nvSpPr>
        <p:spPr>
          <a:xfrm>
            <a:off x="708991" y="66261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[별첨] 운영사 기업성장지원 계획서</a:t>
            </a:r>
            <a:endParaRPr lang="en-US" sz="1500" dirty="0"/>
          </a:p>
        </p:txBody>
      </p:sp>
      <p:sp>
        <p:nvSpPr>
          <p:cNvPr id="43" name="Text 2">
            <a:extLst>
              <a:ext uri="{FF2B5EF4-FFF2-40B4-BE49-F238E27FC236}">
                <a16:creationId xmlns:a16="http://schemas.microsoft.com/office/drawing/2014/main" id="{8D7B8F3D-D203-4E59-8F41-2849BE4181C5}"/>
              </a:ext>
            </a:extLst>
          </p:cNvPr>
          <p:cNvSpPr/>
          <p:nvPr/>
        </p:nvSpPr>
        <p:spPr>
          <a:xfrm>
            <a:off x="708991" y="684862"/>
            <a:ext cx="822960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600" b="1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운영사</a:t>
            </a:r>
            <a:r>
              <a:rPr lang="en-US" sz="3600" b="1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sz="3600" b="1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기업성장지원</a:t>
            </a:r>
            <a:r>
              <a:rPr lang="en-US" sz="3600" b="1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sz="3600" b="1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계획서</a:t>
            </a:r>
            <a:endParaRPr lang="en-US" sz="3600" dirty="0"/>
          </a:p>
        </p:txBody>
      </p:sp>
      <p:sp>
        <p:nvSpPr>
          <p:cNvPr id="49" name="Text 6">
            <a:extLst>
              <a:ext uri="{FF2B5EF4-FFF2-40B4-BE49-F238E27FC236}">
                <a16:creationId xmlns:a16="http://schemas.microsoft.com/office/drawing/2014/main" id="{308E1CE7-14B5-43D1-BAD1-2A40EBD221D1}"/>
              </a:ext>
            </a:extLst>
          </p:cNvPr>
          <p:cNvSpPr/>
          <p:nvPr/>
        </p:nvSpPr>
        <p:spPr>
          <a:xfrm>
            <a:off x="487679" y="3793894"/>
            <a:ext cx="9360747" cy="79552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850" b="1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작성 안내 (확인 후 </a:t>
            </a:r>
            <a:r>
              <a:rPr lang="en-US" sz="850" b="1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삭제</a:t>
            </a:r>
            <a:r>
              <a:rPr lang="en-US" sz="850" b="1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)</a:t>
            </a:r>
          </a:p>
          <a:p>
            <a:pPr marL="0" indent="0" algn="l">
              <a:buNone/>
            </a:pPr>
            <a:endParaRPr lang="en-US" sz="850" b="1" dirty="0">
              <a:latin typeface="맑은 고딕" pitchFamily="34" charset="0"/>
              <a:ea typeface="맑은 고딕" pitchFamily="34" charset="-122"/>
              <a:cs typeface="맑은 고딕" pitchFamily="34" charset="-120"/>
            </a:endParaRPr>
          </a:p>
          <a:p>
            <a:pPr marL="0" indent="0" algn="l">
              <a:buNone/>
            </a:pPr>
            <a:r>
              <a:rPr lang="en-US" altLang="ko-KR" sz="1050" b="1" dirty="0">
                <a:solidFill>
                  <a:srgbClr val="FF0000"/>
                </a:solidFill>
              </a:rPr>
              <a:t>※ </a:t>
            </a:r>
            <a:r>
              <a:rPr lang="ko-KR" altLang="en-US" sz="1050" b="1" dirty="0">
                <a:solidFill>
                  <a:srgbClr val="FF0000"/>
                </a:solidFill>
              </a:rPr>
              <a:t>본 서식은 스케일업 </a:t>
            </a:r>
            <a:r>
              <a:rPr lang="ko-KR" altLang="en-US" sz="1050" b="1" dirty="0" err="1">
                <a:solidFill>
                  <a:srgbClr val="FF0000"/>
                </a:solidFill>
              </a:rPr>
              <a:t>팁스</a:t>
            </a:r>
            <a:r>
              <a:rPr lang="en-US" altLang="ko-KR" sz="1050" b="1" dirty="0">
                <a:solidFill>
                  <a:srgbClr val="FF0000"/>
                </a:solidFill>
              </a:rPr>
              <a:t>, </a:t>
            </a:r>
            <a:r>
              <a:rPr lang="ko-KR" altLang="en-US" sz="1050" b="1" dirty="0">
                <a:solidFill>
                  <a:srgbClr val="FF0000"/>
                </a:solidFill>
              </a:rPr>
              <a:t>글로벌 </a:t>
            </a:r>
            <a:r>
              <a:rPr lang="ko-KR" altLang="en-US" sz="1050" b="1" dirty="0" err="1">
                <a:solidFill>
                  <a:srgbClr val="FF0000"/>
                </a:solidFill>
              </a:rPr>
              <a:t>팁스</a:t>
            </a:r>
            <a:r>
              <a:rPr lang="ko-KR" altLang="en-US" sz="1050" b="1" dirty="0">
                <a:solidFill>
                  <a:srgbClr val="FF0000"/>
                </a:solidFill>
              </a:rPr>
              <a:t> 일반형 과제 제출 대상 </a:t>
            </a:r>
            <a:r>
              <a:rPr lang="en-US" altLang="ko-KR" sz="1050" dirty="0">
                <a:solidFill>
                  <a:srgbClr val="FF0000"/>
                </a:solidFill>
              </a:rPr>
              <a:t>: </a:t>
            </a:r>
            <a:r>
              <a:rPr lang="ko-KR" altLang="en-US" sz="1050" dirty="0">
                <a:solidFill>
                  <a:srgbClr val="FF0000"/>
                </a:solidFill>
              </a:rPr>
              <a:t>일반형 과제 신청 시 </a:t>
            </a:r>
            <a:r>
              <a:rPr lang="ko-KR" altLang="en-US" sz="1050" dirty="0" err="1">
                <a:solidFill>
                  <a:srgbClr val="FF0000"/>
                </a:solidFill>
              </a:rPr>
              <a:t>운영사</a:t>
            </a:r>
            <a:r>
              <a:rPr lang="ko-KR" altLang="en-US" sz="1050" dirty="0">
                <a:solidFill>
                  <a:srgbClr val="FF0000"/>
                </a:solidFill>
              </a:rPr>
              <a:t> 유형</a:t>
            </a:r>
            <a:r>
              <a:rPr lang="en-US" altLang="ko-KR" sz="1050" dirty="0">
                <a:solidFill>
                  <a:srgbClr val="FF0000"/>
                </a:solidFill>
              </a:rPr>
              <a:t>(</a:t>
            </a:r>
            <a:r>
              <a:rPr lang="ko-KR" altLang="en-US" sz="1050" dirty="0">
                <a:solidFill>
                  <a:srgbClr val="FF0000"/>
                </a:solidFill>
              </a:rPr>
              <a:t>일반형</a:t>
            </a:r>
            <a:r>
              <a:rPr lang="en-US" altLang="ko-KR" sz="1050" dirty="0">
                <a:solidFill>
                  <a:srgbClr val="FF0000"/>
                </a:solidFill>
              </a:rPr>
              <a:t>·</a:t>
            </a:r>
            <a:r>
              <a:rPr lang="ko-KR" altLang="en-US" sz="1050" dirty="0">
                <a:solidFill>
                  <a:srgbClr val="FF0000"/>
                </a:solidFill>
              </a:rPr>
              <a:t>특화형</a:t>
            </a:r>
            <a:r>
              <a:rPr lang="en-US" altLang="ko-KR" sz="1050" dirty="0">
                <a:solidFill>
                  <a:srgbClr val="FF0000"/>
                </a:solidFill>
              </a:rPr>
              <a:t>)</a:t>
            </a:r>
            <a:r>
              <a:rPr lang="ko-KR" altLang="en-US" sz="1050" dirty="0">
                <a:solidFill>
                  <a:srgbClr val="FF0000"/>
                </a:solidFill>
              </a:rPr>
              <a:t>에 관계없이 필수 제출</a:t>
            </a:r>
            <a:r>
              <a:rPr lang="en-US" sz="850" b="1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
</a:t>
            </a:r>
            <a:endParaRPr lang="en-US" sz="850" dirty="0"/>
          </a:p>
          <a:p>
            <a:pPr marL="0" indent="0" algn="l">
              <a:buNone/>
            </a:pPr>
            <a:r>
              <a:rPr lang="en-US" sz="850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'26년부터 운영사·기업성장지원 기관·중소벤처기업이 자유롭게 컨소시엄 구성 가능  · 기업성장지원 기관은 학·연·컨설팅 등 최소 1개 </a:t>
            </a:r>
            <a:r>
              <a:rPr lang="en-US" sz="850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이상</a:t>
            </a:r>
            <a:r>
              <a:rPr lang="en-US" sz="850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sz="850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필수</a:t>
            </a:r>
            <a:r>
              <a:rPr lang="en-US" sz="850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
</a:t>
            </a:r>
            <a:endParaRPr lang="en-US" sz="850" dirty="0"/>
          </a:p>
          <a:p>
            <a:pPr marL="0" indent="0" algn="l">
              <a:buNone/>
            </a:pPr>
            <a:r>
              <a:rPr lang="en-US" sz="850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· 컨소시엄 내 </a:t>
            </a:r>
            <a:r>
              <a:rPr lang="en-US" sz="850" dirty="0" err="1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공동</a:t>
            </a:r>
            <a:r>
              <a:rPr lang="en-US" sz="850" dirty="0"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/</a:t>
            </a:r>
            <a:r>
              <a:rPr lang="en-US" sz="850" dirty="0">
                <a:latin typeface="맑은 고딕" pitchFamily="34" charset="0"/>
                <a:ea typeface="맑은 고딕" pitchFamily="34" charset="-122"/>
              </a:rPr>
              <a:t>위탁연구개발기관(R&amp;D수행)과 기업성장지원 기관(성장지원)은 별개 구성  · 본 서식 분량은 연구개발계획서 본문 </a:t>
            </a:r>
            <a:r>
              <a:rPr lang="en-US" sz="850" dirty="0" err="1">
                <a:latin typeface="맑은 고딕" pitchFamily="34" charset="0"/>
                <a:ea typeface="맑은 고딕" pitchFamily="34" charset="-122"/>
              </a:rPr>
              <a:t>페이지</a:t>
            </a:r>
            <a:r>
              <a:rPr lang="en-US" sz="850" dirty="0">
                <a:latin typeface="맑은 고딕" pitchFamily="34" charset="0"/>
                <a:ea typeface="맑은 고딕" pitchFamily="34" charset="-122"/>
              </a:rPr>
              <a:t> </a:t>
            </a:r>
            <a:r>
              <a:rPr lang="en-US" sz="850" dirty="0" err="1">
                <a:latin typeface="맑은 고딕" pitchFamily="34" charset="0"/>
                <a:ea typeface="맑은 고딕" pitchFamily="34" charset="-122"/>
              </a:rPr>
              <a:t>수에</a:t>
            </a:r>
            <a:r>
              <a:rPr lang="en-US" sz="850" dirty="0">
                <a:latin typeface="맑은 고딕" pitchFamily="34" charset="0"/>
                <a:ea typeface="맑은 고딕" pitchFamily="34" charset="-122"/>
              </a:rPr>
              <a:t> </a:t>
            </a:r>
            <a:r>
              <a:rPr lang="en-US" sz="850" dirty="0" err="1">
                <a:latin typeface="맑은 고딕" pitchFamily="34" charset="0"/>
                <a:ea typeface="맑은 고딕" pitchFamily="34" charset="-122"/>
              </a:rPr>
              <a:t>미포함</a:t>
            </a:r>
            <a:endParaRPr lang="en-US" sz="850" dirty="0">
              <a:latin typeface="맑은 고딕" pitchFamily="34" charset="0"/>
              <a:ea typeface="맑은 고딕" pitchFamily="34" charset="-122"/>
            </a:endParaRPr>
          </a:p>
          <a:p>
            <a:pPr marL="0" indent="0" algn="l">
              <a:buNone/>
            </a:pPr>
            <a:endParaRPr lang="en-US" sz="850" dirty="0">
              <a:latin typeface="맑은 고딕" pitchFamily="34" charset="0"/>
              <a:ea typeface="맑은 고딕" pitchFamily="34" charset="-122"/>
            </a:endParaRPr>
          </a:p>
          <a:p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 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* </a:t>
            </a:r>
            <a:r>
              <a:rPr lang="ko-KR" altLang="en-US" sz="850" dirty="0" err="1">
                <a:latin typeface="맑은 고딕" pitchFamily="34" charset="0"/>
                <a:ea typeface="맑은 고딕" pitchFamily="34" charset="-122"/>
              </a:rPr>
              <a:t>운영사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 기업성장지원 계획서는 자유양식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(PPT, 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한글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 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등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)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으로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 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디자인 수정이 자유롭게 가능합니다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.(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특성에 따라 항목을 추가하거나</a:t>
            </a:r>
            <a:r>
              <a:rPr lang="en-US" altLang="ko-KR" sz="850" dirty="0">
                <a:latin typeface="맑은 고딕" pitchFamily="34" charset="0"/>
                <a:ea typeface="맑은 고딕" pitchFamily="34" charset="-122"/>
              </a:rPr>
              <a:t>,</a:t>
            </a:r>
            <a:r>
              <a:rPr lang="ko-KR" altLang="en-US" sz="850" dirty="0">
                <a:latin typeface="맑은 고딕" pitchFamily="34" charset="0"/>
                <a:ea typeface="맑은 고딕" pitchFamily="34" charset="-122"/>
              </a:rPr>
              <a:t> 순서와 구성을 변경하는 등 수정 가능</a:t>
            </a:r>
            <a:endParaRPr lang="en-US" sz="850" dirty="0"/>
          </a:p>
        </p:txBody>
      </p:sp>
    </p:spTree>
    <p:extLst>
      <p:ext uri="{BB962C8B-B14F-4D97-AF65-F5344CB8AC3E}">
        <p14:creationId xmlns:p14="http://schemas.microsoft.com/office/powerpoint/2010/main" val="548130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운영사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컨소시엄 구성 현황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00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운영사와 기업성장지원 기관의 구성을 기재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확인 후 삭제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endParaRPr lang="ko-KR" altLang="en-US" sz="850" dirty="0">
                <a:solidFill>
                  <a:srgbClr val="888888"/>
                </a:solidFill>
                <a:latin typeface="+mn-ea"/>
              </a:endParaRPr>
            </a:p>
          </p:txBody>
        </p:sp>
      </p:grpSp>
      <p:sp>
        <p:nvSpPr>
          <p:cNvPr id="18" name="Shape 5">
            <a:extLst>
              <a:ext uri="{FF2B5EF4-FFF2-40B4-BE49-F238E27FC236}">
                <a16:creationId xmlns:a16="http://schemas.microsoft.com/office/drawing/2014/main" id="{9B89E48D-DAA5-BB1B-4FE3-C7280919A9DD}"/>
              </a:ext>
            </a:extLst>
          </p:cNvPr>
          <p:cNvSpPr/>
          <p:nvPr/>
        </p:nvSpPr>
        <p:spPr>
          <a:xfrm>
            <a:off x="232115" y="1279674"/>
            <a:ext cx="8691965" cy="354624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graphicFrame>
        <p:nvGraphicFramePr>
          <p:cNvPr id="14" name="Table 0">
            <a:extLst>
              <a:ext uri="{FF2B5EF4-FFF2-40B4-BE49-F238E27FC236}">
                <a16:creationId xmlns:a16="http://schemas.microsoft.com/office/drawing/2014/main" id="{5CE0D288-7801-4C09-AD3D-4C35676AD6E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4320" y="1363021"/>
          <a:ext cx="8595360" cy="2267712"/>
        </p:xfrm>
        <a:graphic>
          <a:graphicData uri="http://schemas.openxmlformats.org/drawingml/2006/table">
            <a:tbl>
              <a:tblPr/>
              <a:tblGrid>
                <a:gridCol w="1463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구분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기관유형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주요역할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운영사(투자)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(필수)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운영사(투자) 기관명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벤처캐피탈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(VC/AC 등)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선투자, 후속투자 계획, 투자기업 네트워크 활용 등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기업성장지원기관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(필수) ①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기관명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대학·연·컨설팅 등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 유형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 기업성장지원 업무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기업성장지원기관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(해당 시) ②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기관명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대학·연·컨설팅 등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 유형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 기업성장지원 업무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 7">
            <a:extLst>
              <a:ext uri="{FF2B5EF4-FFF2-40B4-BE49-F238E27FC236}">
                <a16:creationId xmlns:a16="http://schemas.microsoft.com/office/drawing/2014/main" id="{EA5150AC-B150-4AFE-B3E6-F0723468EC0B}"/>
              </a:ext>
            </a:extLst>
          </p:cNvPr>
          <p:cNvSpPr/>
          <p:nvPr/>
        </p:nvSpPr>
        <p:spPr>
          <a:xfrm>
            <a:off x="232115" y="3714080"/>
            <a:ext cx="8595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※ 운영사는 반드시 포함되어야 하며 스케일업 팁스 운영사여야 함. 기업성장지원 기관은 학교, 연구소, 컨설팅 기관, 법무·특허법인 등 다양한 유형으로 구성 가능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952915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2.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기업성장지원 업무분장 및 역할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00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 dirty="0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</a:t>
              </a:r>
              <a:r>
                <a:rPr lang="en-US" altLang="ko-KR" sz="800" i="1" dirty="0">
                  <a:solidFill>
                    <a:srgbClr val="888888"/>
                  </a:solidFill>
                  <a:latin typeface="맑은 고딕" pitchFamily="34" charset="0"/>
                  <a:ea typeface="맑은 고딕" pitchFamily="34" charset="-122"/>
                  <a:cs typeface="맑은 고딕" pitchFamily="34" charset="-120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기업성장지원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분류별로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담당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기관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및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구체적인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역할을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기재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항목별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삭제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또는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변동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 </a:t>
              </a:r>
              <a:r>
                <a:rPr lang="en-US" altLang="ko-KR" sz="850" dirty="0" err="1">
                  <a:solidFill>
                    <a:srgbClr val="888888"/>
                  </a:solidFill>
                  <a:latin typeface="+mn-ea"/>
                </a:rPr>
                <a:t>가능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확인 후 삭제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endParaRPr lang="ko-KR" altLang="en-US" sz="850" dirty="0">
                <a:solidFill>
                  <a:srgbClr val="888888"/>
                </a:solidFill>
                <a:latin typeface="+mn-ea"/>
              </a:endParaRPr>
            </a:p>
          </p:txBody>
        </p:sp>
      </p:grpSp>
      <p:sp>
        <p:nvSpPr>
          <p:cNvPr id="18" name="Shape 5">
            <a:extLst>
              <a:ext uri="{FF2B5EF4-FFF2-40B4-BE49-F238E27FC236}">
                <a16:creationId xmlns:a16="http://schemas.microsoft.com/office/drawing/2014/main" id="{9B89E48D-DAA5-BB1B-4FE3-C7280919A9DD}"/>
              </a:ext>
            </a:extLst>
          </p:cNvPr>
          <p:cNvSpPr/>
          <p:nvPr/>
        </p:nvSpPr>
        <p:spPr>
          <a:xfrm>
            <a:off x="232115" y="1279674"/>
            <a:ext cx="8691965" cy="3643509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sp>
        <p:nvSpPr>
          <p:cNvPr id="16" name="Text 7">
            <a:extLst>
              <a:ext uri="{FF2B5EF4-FFF2-40B4-BE49-F238E27FC236}">
                <a16:creationId xmlns:a16="http://schemas.microsoft.com/office/drawing/2014/main" id="{EA5150AC-B150-4AFE-B3E6-F0723468EC0B}"/>
              </a:ext>
            </a:extLst>
          </p:cNvPr>
          <p:cNvSpPr/>
          <p:nvPr/>
        </p:nvSpPr>
        <p:spPr>
          <a:xfrm>
            <a:off x="232115" y="4632441"/>
            <a:ext cx="8595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※ 운영사는 반드시 포함되어야 하며 스케일업 팁스 운영사여야 함. 기업성장지원 기관은 학교, 연구소, 컨설팅 기관, 법무·특허법인 등 다양한 유형으로 구성 가능</a:t>
            </a:r>
            <a:endParaRPr lang="en-US" sz="900" dirty="0"/>
          </a:p>
        </p:txBody>
      </p:sp>
      <p:graphicFrame>
        <p:nvGraphicFramePr>
          <p:cNvPr id="21" name="Table 0">
            <a:extLst>
              <a:ext uri="{FF2B5EF4-FFF2-40B4-BE49-F238E27FC236}">
                <a16:creationId xmlns:a16="http://schemas.microsoft.com/office/drawing/2014/main" id="{068E3B69-07D5-4493-8160-3B86357CC5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70742"/>
              </p:ext>
            </p:extLst>
          </p:nvPr>
        </p:nvGraphicFramePr>
        <p:xfrm>
          <a:off x="274320" y="1338881"/>
          <a:ext cx="8595360" cy="3277139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28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 업무 분류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업무 내용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 기관명 및 역할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0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기술·R&amp;D 자문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기술개발 방향성, 외부전문가 연계, 연구개발 애로 해결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90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지식재산권(IP) 전략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특허 출원·등록, IP 포트폴리오 구축, 특허 분쟁 대응 자문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283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사업화·마케팅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제품 사업화 전략, 판로개척, 파트너십 발굴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908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글로벌 진출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해외 시장 진입 전략, 현지 네트워크 연결, 해외인증 취득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283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투자·재무 연계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후속 투자 연계, 재무구조 개선, IPO·M&amp;A 준비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283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인력·조직 역량 강화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핵심 인력 채용 지원, 조직 운영체계 구축 자문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283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정부지원 사업 연계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R&amp;D 외 정부지원 프로그램 발굴 및 신청 지원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담당기관 및 구체적 역할 기재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i="1" dirty="0">
                          <a:solidFill>
                            <a:srgbClr val="888888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(미해당 시 항목 삭제 등 변동 가능)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2060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3. </a:t>
            </a:r>
            <a:r>
              <a:rPr lang="ko-KR" altLang="en-US" sz="23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연차별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기업성장지원 계획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00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26017" y="825316"/>
            <a:ext cx="8691966" cy="758169"/>
            <a:chOff x="232114" y="1067464"/>
            <a:chExt cx="8691966" cy="667053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40"/>
              <a:ext cx="8691966" cy="649795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67464"/>
              <a:ext cx="7069018" cy="667053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fontAlgn="base" latinLnBrk="1"/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기업성장지원비 분배 비율 작성 기준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확인 후 삭제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endParaRPr lang="ko-KR" altLang="en-US" sz="850" dirty="0">
                <a:solidFill>
                  <a:srgbClr val="888888"/>
                </a:solidFill>
                <a:latin typeface="+mn-ea"/>
              </a:endParaRPr>
            </a:p>
            <a:p>
              <a:pPr fontAlgn="base" latinLnBrk="1"/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·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특화형 운영사가 기존 컨소시엄 그대로 참여하는 경우 →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4.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분배 비율 작성 불필요</a:t>
              </a:r>
            </a:p>
            <a:p>
              <a:pPr fontAlgn="base" latinLnBrk="1"/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·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특화형 운영사가 기존 컨소시엄 외 별도의 기업성장지원기관과 새로운 컨소시엄을 구성하는 경우 → 분배 비율 작성 필요</a:t>
              </a:r>
            </a:p>
            <a:p>
              <a:pPr fontAlgn="base" latinLnBrk="1"/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·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일반형 운영사는 별도 기업성장지원기관과의 컨소시엄 구성 필수로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분배 비율 반드시 작성</a:t>
              </a:r>
            </a:p>
            <a:p>
              <a:pPr fontAlgn="base" latinLnBrk="1"/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·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기업성장지원비 총액은 협약 시 확정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.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아래 배분비율에 따라 각 기관에 지급되며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비율의 합계는 반드시 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100%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이어야 함</a:t>
              </a:r>
            </a:p>
          </p:txBody>
        </p:sp>
      </p:grpSp>
      <p:sp>
        <p:nvSpPr>
          <p:cNvPr id="18" name="Shape 5">
            <a:extLst>
              <a:ext uri="{FF2B5EF4-FFF2-40B4-BE49-F238E27FC236}">
                <a16:creationId xmlns:a16="http://schemas.microsoft.com/office/drawing/2014/main" id="{9B89E48D-DAA5-BB1B-4FE3-C7280919A9DD}"/>
              </a:ext>
            </a:extLst>
          </p:cNvPr>
          <p:cNvSpPr/>
          <p:nvPr/>
        </p:nvSpPr>
        <p:spPr>
          <a:xfrm>
            <a:off x="251572" y="1583486"/>
            <a:ext cx="8691965" cy="3242436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sp>
        <p:nvSpPr>
          <p:cNvPr id="16" name="Text 7">
            <a:extLst>
              <a:ext uri="{FF2B5EF4-FFF2-40B4-BE49-F238E27FC236}">
                <a16:creationId xmlns:a16="http://schemas.microsoft.com/office/drawing/2014/main" id="{EA5150AC-B150-4AFE-B3E6-F0723468EC0B}"/>
              </a:ext>
            </a:extLst>
          </p:cNvPr>
          <p:cNvSpPr/>
          <p:nvPr/>
        </p:nvSpPr>
        <p:spPr>
          <a:xfrm>
            <a:off x="232115" y="4561719"/>
            <a:ext cx="8595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※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배분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비율은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각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기관의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실제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업무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범위·역할에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비례하여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산정하며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,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평가위원회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검토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시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적정성을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함께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평가</a:t>
            </a:r>
            <a:endParaRPr lang="en-US" altLang="ko-KR" sz="900" dirty="0"/>
          </a:p>
        </p:txBody>
      </p:sp>
      <p:graphicFrame>
        <p:nvGraphicFramePr>
          <p:cNvPr id="13" name="Table 0">
            <a:extLst>
              <a:ext uri="{FF2B5EF4-FFF2-40B4-BE49-F238E27FC236}">
                <a16:creationId xmlns:a16="http://schemas.microsoft.com/office/drawing/2014/main" id="{DA581CCE-93DD-4B1F-98B1-B38D0345BF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31228"/>
              </p:ext>
            </p:extLst>
          </p:nvPr>
        </p:nvGraphicFramePr>
        <p:xfrm>
          <a:off x="299874" y="1601992"/>
          <a:ext cx="8595360" cy="3069272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2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327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 구분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기관유형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배분비율(%)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424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운영사명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(기관명)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(필수)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운영사(투자) 기관명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벤처캐피탈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(VC/AC 등)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%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24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기업성장지원기관①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(기관명)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(필수)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기관명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대학·연·컨설팅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등 기관 유형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%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424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기업성장지원기관②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(기관명)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(해당 시)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기관명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대학·연·컨설팅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등 기관 유형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%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273">
                <a:tc gridSpan="3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합계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100.0%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0048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1. </a:t>
            </a:r>
            <a:r>
              <a:rPr lang="ko-KR" altLang="en-US" sz="2300" b="1" dirty="0" err="1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운영사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 컨소시엄 구성 현황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00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869747"/>
            <a:ext cx="8691966" cy="274320"/>
            <a:chOff x="232114" y="10684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10684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895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기업성장지원 분류별로 담당 기관 및 구체적인 역할을 기재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항목별 삭제 또는 변동 가능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확인 후 삭제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endParaRPr lang="ko-KR" altLang="en-US" sz="850" dirty="0">
                <a:solidFill>
                  <a:srgbClr val="888888"/>
                </a:solidFill>
                <a:latin typeface="+mn-ea"/>
              </a:endParaRPr>
            </a:p>
          </p:txBody>
        </p:sp>
      </p:grpSp>
      <p:sp>
        <p:nvSpPr>
          <p:cNvPr id="18" name="Shape 5">
            <a:extLst>
              <a:ext uri="{FF2B5EF4-FFF2-40B4-BE49-F238E27FC236}">
                <a16:creationId xmlns:a16="http://schemas.microsoft.com/office/drawing/2014/main" id="{9B89E48D-DAA5-BB1B-4FE3-C7280919A9DD}"/>
              </a:ext>
            </a:extLst>
          </p:cNvPr>
          <p:cNvSpPr/>
          <p:nvPr/>
        </p:nvSpPr>
        <p:spPr>
          <a:xfrm>
            <a:off x="251572" y="1279674"/>
            <a:ext cx="8691965" cy="3546248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endParaRPr lang="ko-KR" altLang="en-US" dirty="0">
              <a:latin typeface="+mn-ea"/>
            </a:endParaRPr>
          </a:p>
        </p:txBody>
      </p:sp>
      <p:sp>
        <p:nvSpPr>
          <p:cNvPr id="16" name="Text 7">
            <a:extLst>
              <a:ext uri="{FF2B5EF4-FFF2-40B4-BE49-F238E27FC236}">
                <a16:creationId xmlns:a16="http://schemas.microsoft.com/office/drawing/2014/main" id="{EA5150AC-B150-4AFE-B3E6-F0723468EC0B}"/>
              </a:ext>
            </a:extLst>
          </p:cNvPr>
          <p:cNvSpPr/>
          <p:nvPr/>
        </p:nvSpPr>
        <p:spPr>
          <a:xfrm>
            <a:off x="232115" y="4561719"/>
            <a:ext cx="85953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※ </a:t>
            </a:r>
            <a:r>
              <a:rPr lang="ko-KR" altLang="en-US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글로벌 </a:t>
            </a:r>
            <a:r>
              <a:rPr lang="ko-KR" altLang="en-US" sz="900" i="1" dirty="0" err="1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팁스</a:t>
            </a:r>
            <a:r>
              <a:rPr lang="ko-KR" altLang="en-US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신청기업은 </a:t>
            </a:r>
            <a:r>
              <a:rPr lang="en-US" altLang="ko-KR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5</a:t>
            </a:r>
            <a:r>
              <a:rPr lang="ko-KR" altLang="en-US" sz="90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차년도까지 항목 추가 작성</a:t>
            </a:r>
            <a:endParaRPr lang="en-US" sz="900" dirty="0"/>
          </a:p>
        </p:txBody>
      </p:sp>
      <p:graphicFrame>
        <p:nvGraphicFramePr>
          <p:cNvPr id="11" name="Table 0">
            <a:extLst>
              <a:ext uri="{FF2B5EF4-FFF2-40B4-BE49-F238E27FC236}">
                <a16:creationId xmlns:a16="http://schemas.microsoft.com/office/drawing/2014/main" id="{BAF76F2B-E4FB-4480-B25C-2AC08E9F0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556563"/>
              </p:ext>
            </p:extLst>
          </p:nvPr>
        </p:nvGraphicFramePr>
        <p:xfrm>
          <a:off x="316522" y="1390923"/>
          <a:ext cx="8510955" cy="3059547"/>
        </p:xfrm>
        <a:graphic>
          <a:graphicData uri="http://schemas.openxmlformats.org/drawingml/2006/table">
            <a:tbl>
              <a:tblPr/>
              <a:tblGrid>
                <a:gridCol w="1539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2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2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29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86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구분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3864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1차년도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2차년도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3차년도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4차년도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656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운영사명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(기관명)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(필수)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(1차년도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(2차년도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(3차년도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(4차년도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656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기업성장지원기관 ①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(기관명)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(필수)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(1차년도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(2차년도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(3차년도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(4차년도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6562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기업성장지원기관 ②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(기관명)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(해당 시)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(1차년도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(2차년도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(3차년도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latin typeface="맑은 고딕" charset="0"/>
                          <a:ea typeface="맑은 고딕" charset="0"/>
                          <a:cs typeface="맑은 고딕" pitchFamily="34" charset="-120"/>
                        </a:rPr>
                        <a:t>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(4차년도 </a:t>
                      </a:r>
                      <a:r>
                        <a:rPr lang="en-US" sz="900" dirty="0" err="1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주요지원활동</a:t>
                      </a: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 내역)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9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·</a:t>
                      </a:r>
                      <a:endParaRPr lang="en-US" sz="9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2346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">
            <a:extLst>
              <a:ext uri="{FF2B5EF4-FFF2-40B4-BE49-F238E27FC236}">
                <a16:creationId xmlns:a16="http://schemas.microsoft.com/office/drawing/2014/main" id="{D01788A7-B4B8-26D3-6BCE-4A614D60C86C}"/>
              </a:ext>
            </a:extLst>
          </p:cNvPr>
          <p:cNvSpPr/>
          <p:nvPr/>
        </p:nvSpPr>
        <p:spPr>
          <a:xfrm>
            <a:off x="0" y="0"/>
            <a:ext cx="9144000" cy="738554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2" name="Text 5">
            <a:extLst>
              <a:ext uri="{FF2B5EF4-FFF2-40B4-BE49-F238E27FC236}">
                <a16:creationId xmlns:a16="http://schemas.microsoft.com/office/drawing/2014/main" id="{A6180837-D5C8-FE81-AD72-61C03EEA660E}"/>
              </a:ext>
            </a:extLst>
          </p:cNvPr>
          <p:cNvSpPr/>
          <p:nvPr/>
        </p:nvSpPr>
        <p:spPr>
          <a:xfrm>
            <a:off x="172326" y="125005"/>
            <a:ext cx="8046720" cy="4712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5.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기대효과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,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성과목표</a:t>
            </a:r>
            <a:r>
              <a:rPr lang="en-US" altLang="ko-KR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, </a:t>
            </a:r>
            <a:r>
              <a:rPr lang="ko-KR" altLang="en-US" sz="2300" b="1" dirty="0">
                <a:solidFill>
                  <a:schemeClr val="bg1"/>
                </a:solidFill>
                <a:latin typeface="+mj-ea"/>
                <a:ea typeface="+mj-ea"/>
                <a:cs typeface="Malgun Gothic Semilight" panose="020B0502040204020203" pitchFamily="50" charset="-127"/>
              </a:rPr>
              <a:t>종합 기업성장지원 전략 등</a:t>
            </a:r>
            <a:endParaRPr lang="en-US" sz="2300" b="1" dirty="0">
              <a:solidFill>
                <a:schemeClr val="bg1"/>
              </a:solidFill>
              <a:latin typeface="+mj-ea"/>
              <a:ea typeface="+mj-ea"/>
              <a:cs typeface="Malgun Gothic Semilight" panose="020B0502040204020203" pitchFamily="50" charset="-127"/>
            </a:endParaRPr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919A3D9D-D5BB-0FE1-A1C2-D6E9959B8ADB}"/>
              </a:ext>
            </a:extLst>
          </p:cNvPr>
          <p:cNvSpPr/>
          <p:nvPr/>
        </p:nvSpPr>
        <p:spPr>
          <a:xfrm>
            <a:off x="8785275" y="4825922"/>
            <a:ext cx="316525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800" dirty="0">
                <a:latin typeface="+mn-ea"/>
              </a:rPr>
              <a:t>00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E3ACD445-BC23-4D3F-EBF7-B0F9CE9E87F5}"/>
              </a:ext>
            </a:extLst>
          </p:cNvPr>
          <p:cNvGrpSpPr/>
          <p:nvPr/>
        </p:nvGrpSpPr>
        <p:grpSpPr>
          <a:xfrm>
            <a:off x="232114" y="788047"/>
            <a:ext cx="8691966" cy="274320"/>
            <a:chOff x="232114" y="986739"/>
            <a:chExt cx="8691966" cy="274320"/>
          </a:xfrm>
        </p:grpSpPr>
        <p:sp>
          <p:nvSpPr>
            <p:cNvPr id="4" name="Shape 6">
              <a:extLst>
                <a:ext uri="{FF2B5EF4-FFF2-40B4-BE49-F238E27FC236}">
                  <a16:creationId xmlns:a16="http://schemas.microsoft.com/office/drawing/2014/main" id="{1514E0F7-8098-B4B8-93BD-3C7C321A018D}"/>
                </a:ext>
              </a:extLst>
            </p:cNvPr>
            <p:cNvSpPr/>
            <p:nvPr/>
          </p:nvSpPr>
          <p:spPr>
            <a:xfrm>
              <a:off x="232114" y="986739"/>
              <a:ext cx="8691966" cy="274320"/>
            </a:xfrm>
            <a:prstGeom prst="rect">
              <a:avLst/>
            </a:prstGeom>
            <a:solidFill>
              <a:srgbClr val="EEF3FA"/>
            </a:solidFill>
            <a:ln w="12700">
              <a:solidFill>
                <a:srgbClr val="D0D8E8"/>
              </a:solidFill>
              <a:prstDash val="solid"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" name="Text 15">
              <a:extLst>
                <a:ext uri="{FF2B5EF4-FFF2-40B4-BE49-F238E27FC236}">
                  <a16:creationId xmlns:a16="http://schemas.microsoft.com/office/drawing/2014/main" id="{3A0FB3A7-CE76-D2AB-B52F-56CE53E386C5}"/>
                </a:ext>
              </a:extLst>
            </p:cNvPr>
            <p:cNvSpPr/>
            <p:nvPr/>
          </p:nvSpPr>
          <p:spPr>
            <a:xfrm>
              <a:off x="358724" y="1007862"/>
              <a:ext cx="7069018" cy="229304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marL="0" indent="0">
                <a:buNone/>
              </a:pP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※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기업성장지원 분류별로 담당 기관 및 구체적인 역할을 기재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, 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항목별 삭제 또는 변동 가능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(</a:t>
              </a:r>
              <a:r>
                <a:rPr lang="ko-KR" altLang="en-US" sz="850" dirty="0">
                  <a:solidFill>
                    <a:srgbClr val="888888"/>
                  </a:solidFill>
                  <a:latin typeface="+mn-ea"/>
                </a:rPr>
                <a:t>확인 후 삭제</a:t>
              </a:r>
              <a:r>
                <a:rPr lang="en-US" altLang="ko-KR" sz="850" dirty="0">
                  <a:solidFill>
                    <a:srgbClr val="888888"/>
                  </a:solidFill>
                  <a:latin typeface="+mn-ea"/>
                </a:rPr>
                <a:t>)</a:t>
              </a:r>
              <a:endParaRPr lang="ko-KR" altLang="en-US" sz="850" dirty="0">
                <a:solidFill>
                  <a:srgbClr val="888888"/>
                </a:solidFill>
                <a:latin typeface="+mn-ea"/>
              </a:endParaRPr>
            </a:p>
          </p:txBody>
        </p:sp>
      </p:grpSp>
      <p:sp>
        <p:nvSpPr>
          <p:cNvPr id="18" name="Shape 5">
            <a:extLst>
              <a:ext uri="{FF2B5EF4-FFF2-40B4-BE49-F238E27FC236}">
                <a16:creationId xmlns:a16="http://schemas.microsoft.com/office/drawing/2014/main" id="{9B89E48D-DAA5-BB1B-4FE3-C7280919A9DD}"/>
              </a:ext>
            </a:extLst>
          </p:cNvPr>
          <p:cNvSpPr/>
          <p:nvPr/>
        </p:nvSpPr>
        <p:spPr>
          <a:xfrm>
            <a:off x="251572" y="1165190"/>
            <a:ext cx="8691965" cy="3738703"/>
          </a:xfrm>
          <a:prstGeom prst="rect">
            <a:avLst/>
          </a:prstGeom>
          <a:solidFill>
            <a:srgbClr val="FFFFFF"/>
          </a:solidFill>
          <a:ln w="12700">
            <a:solidFill>
              <a:srgbClr val="D0D8E8"/>
            </a:solidFill>
            <a:prstDash val="solid"/>
          </a:ln>
          <a:effectLst/>
        </p:spPr>
        <p:txBody>
          <a:bodyPr/>
          <a:lstStyle/>
          <a:p>
            <a:r>
              <a:rPr lang="en-US" altLang="ko-KR" sz="1200" b="1" dirty="0">
                <a:solidFill>
                  <a:srgbClr val="1F386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  </a:t>
            </a:r>
            <a:r>
              <a:rPr lang="en-US" altLang="ko-KR" sz="1200" b="1" dirty="0" err="1">
                <a:solidFill>
                  <a:srgbClr val="1F386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기대효과</a:t>
            </a:r>
            <a:r>
              <a:rPr lang="en-US" altLang="ko-KR" sz="1200" b="1" dirty="0">
                <a:solidFill>
                  <a:srgbClr val="1F386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및 </a:t>
            </a:r>
            <a:r>
              <a:rPr lang="en-US" altLang="ko-KR" sz="1200" b="1" dirty="0" err="1">
                <a:solidFill>
                  <a:srgbClr val="1F3864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성과목표</a:t>
            </a:r>
            <a:endParaRPr lang="en-US" altLang="ko-KR" sz="1200" dirty="0"/>
          </a:p>
        </p:txBody>
      </p:sp>
      <p:graphicFrame>
        <p:nvGraphicFramePr>
          <p:cNvPr id="12" name="Table 0">
            <a:extLst>
              <a:ext uri="{FF2B5EF4-FFF2-40B4-BE49-F238E27FC236}">
                <a16:creationId xmlns:a16="http://schemas.microsoft.com/office/drawing/2014/main" id="{B0376FC0-00A9-46B2-8A43-BCFB69C73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639002"/>
              </p:ext>
            </p:extLst>
          </p:nvPr>
        </p:nvGraphicFramePr>
        <p:xfrm>
          <a:off x="328720" y="1572299"/>
          <a:ext cx="8540960" cy="2317854"/>
        </p:xfrm>
        <a:graphic>
          <a:graphicData uri="http://schemas.openxmlformats.org/drawingml/2006/table">
            <a:tbl>
              <a:tblPr/>
              <a:tblGrid>
                <a:gridCol w="1817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3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31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항목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내용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4D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4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 기대효과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기업성장지원을 통해 기대되는 구체적 성과 기재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(예: 후속투자 유치 목표, 글로벌 진출 국가, 매출 목표 등)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4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운영사 역량 활용방안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투자부문 및 기업성장지원 기관의 네트워크, 전문성 활용 계획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4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기업성장지원비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sz="1000" b="1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사용 계획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6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000" dirty="0">
                          <a:solidFill>
                            <a:srgbClr val="1A1A2E"/>
                          </a:solidFill>
                          <a:latin typeface="맑은 고딕" pitchFamily="34" charset="0"/>
                          <a:ea typeface="맑은 고딕" pitchFamily="34" charset="-122"/>
                          <a:cs typeface="맑은 고딕" pitchFamily="34" charset="-120"/>
                        </a:rPr>
                        <a:t>연차별 집행 계획 및 주요 항목 사용 (위 분배비율과 연계하여 작성)</a:t>
                      </a:r>
                      <a:endParaRPr lang="en-US" sz="1000" dirty="0">
                        <a:latin typeface="맑은 고딕" charset="0"/>
                        <a:ea typeface="맑은 고딕" charset="0"/>
                        <a:cs typeface="맑은 고딕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0D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" name="Shape 6">
            <a:extLst>
              <a:ext uri="{FF2B5EF4-FFF2-40B4-BE49-F238E27FC236}">
                <a16:creationId xmlns:a16="http://schemas.microsoft.com/office/drawing/2014/main" id="{B59953C8-744A-4F5F-9854-DBB19FDF3117}"/>
              </a:ext>
            </a:extLst>
          </p:cNvPr>
          <p:cNvSpPr/>
          <p:nvPr/>
        </p:nvSpPr>
        <p:spPr>
          <a:xfrm>
            <a:off x="328720" y="1195725"/>
            <a:ext cx="45719" cy="256566"/>
          </a:xfrm>
          <a:prstGeom prst="rect">
            <a:avLst/>
          </a:prstGeom>
          <a:solidFill>
            <a:srgbClr val="1F3864"/>
          </a:solidFill>
          <a:ln w="12700">
            <a:solidFill>
              <a:srgbClr val="1F3864"/>
            </a:solidFill>
            <a:prstDash val="solid"/>
          </a:ln>
        </p:spPr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D0274E31-577A-4938-975E-382814586286}"/>
              </a:ext>
            </a:extLst>
          </p:cNvPr>
          <p:cNvSpPr/>
          <p:nvPr/>
        </p:nvSpPr>
        <p:spPr>
          <a:xfrm>
            <a:off x="459074" y="1411737"/>
            <a:ext cx="8503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850" i="1" dirty="0">
                <a:solidFill>
                  <a:srgbClr val="888888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※ 운영사 기업성장지원을 통해 달성하고자 하는 목표와 기대효과를 기재</a:t>
            </a:r>
            <a:endParaRPr lang="en-US" sz="850" dirty="0"/>
          </a:p>
        </p:txBody>
      </p:sp>
      <p:sp>
        <p:nvSpPr>
          <p:cNvPr id="20" name="Shape 17">
            <a:extLst>
              <a:ext uri="{FF2B5EF4-FFF2-40B4-BE49-F238E27FC236}">
                <a16:creationId xmlns:a16="http://schemas.microsoft.com/office/drawing/2014/main" id="{DA05D4F9-8124-4497-8322-D1CE73532C17}"/>
              </a:ext>
            </a:extLst>
          </p:cNvPr>
          <p:cNvSpPr/>
          <p:nvPr/>
        </p:nvSpPr>
        <p:spPr>
          <a:xfrm>
            <a:off x="274320" y="3969859"/>
            <a:ext cx="8595360" cy="854330"/>
          </a:xfrm>
          <a:prstGeom prst="rect">
            <a:avLst/>
          </a:prstGeom>
          <a:solidFill>
            <a:srgbClr val="F4F6FB"/>
          </a:solidFill>
          <a:ln w="12700">
            <a:solidFill>
              <a:srgbClr val="D0D5E8"/>
            </a:solidFill>
            <a:prstDash val="solid"/>
          </a:ln>
        </p:spPr>
        <p:txBody>
          <a:bodyPr/>
          <a:lstStyle/>
          <a:p>
            <a:pPr algn="ctr"/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본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운영사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기업성장지원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계획서의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내용은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사실과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다름이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없음을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확인합니다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.         </a:t>
            </a:r>
          </a:p>
          <a:p>
            <a:pPr algn="ctr"/>
            <a:endParaRPr lang="en-US" altLang="ko-KR" sz="900" dirty="0">
              <a:solidFill>
                <a:srgbClr val="1A1A2E"/>
              </a:solidFill>
              <a:latin typeface="맑은 고딕" pitchFamily="34" charset="0"/>
              <a:ea typeface="맑은 고딕" pitchFamily="34" charset="-122"/>
              <a:cs typeface="맑은 고딕" pitchFamily="34" charset="-120"/>
            </a:endParaRPr>
          </a:p>
          <a:p>
            <a:pPr algn="ctr"/>
            <a:endParaRPr lang="en-US" altLang="ko-KR" sz="900" dirty="0">
              <a:solidFill>
                <a:srgbClr val="1A1A2E"/>
              </a:solidFill>
              <a:latin typeface="맑은 고딕" pitchFamily="34" charset="0"/>
              <a:ea typeface="맑은 고딕" pitchFamily="34" charset="-122"/>
              <a:cs typeface="맑은 고딕" pitchFamily="34" charset="-120"/>
            </a:endParaRPr>
          </a:p>
          <a:p>
            <a:pPr algn="ctr"/>
            <a:endParaRPr lang="en-US" altLang="ko-KR" sz="900" dirty="0">
              <a:solidFill>
                <a:srgbClr val="1A1A2E"/>
              </a:solidFill>
              <a:latin typeface="맑은 고딕" pitchFamily="34" charset="0"/>
              <a:ea typeface="맑은 고딕" pitchFamily="34" charset="-122"/>
              <a:cs typeface="맑은 고딕" pitchFamily="34" charset="-120"/>
            </a:endParaRPr>
          </a:p>
          <a:p>
            <a:pPr algn="ctr"/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운영사명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:                (인)     /     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주관연구개발기관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(</a:t>
            </a:r>
            <a:r>
              <a:rPr lang="en-US" altLang="ko-KR" sz="900" dirty="0" err="1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기업</a:t>
            </a:r>
            <a:r>
              <a:rPr lang="en-US" altLang="ko-KR" sz="900" dirty="0">
                <a:solidFill>
                  <a:srgbClr val="1A1A2E"/>
                </a:solidFill>
                <a:latin typeface="맑은 고딕" pitchFamily="34" charset="0"/>
                <a:ea typeface="맑은 고딕" pitchFamily="34" charset="-122"/>
                <a:cs typeface="맑은 고딕" pitchFamily="34" charset="-120"/>
              </a:rPr>
              <a:t>)명:                (인)</a:t>
            </a:r>
            <a:endParaRPr lang="en-US" altLang="ko-KR" sz="900" dirty="0"/>
          </a:p>
          <a:p>
            <a:pPr algn="ctr"/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1951119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1045</Words>
  <Application>Microsoft Office PowerPoint</Application>
  <PresentationFormat>화면 슬라이드 쇼(16:9)</PresentationFormat>
  <Paragraphs>194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Malgun Gothic Semilight</vt:lpstr>
      <vt:lpstr>맑은 고딕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투융자연계 기술개발사업 연구개발계획서 (PPT 양식)</dc:title>
  <dc:subject>PptxGenJS Presentation</dc:subject>
  <dc:creator>PptxGenJS</dc:creator>
  <cp:lastModifiedBy>TIPA</cp:lastModifiedBy>
  <cp:revision>238</cp:revision>
  <dcterms:created xsi:type="dcterms:W3CDTF">2026-03-18T06:03:30Z</dcterms:created>
  <dcterms:modified xsi:type="dcterms:W3CDTF">2026-03-20T11:53:02Z</dcterms:modified>
</cp:coreProperties>
</file>