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sldIdLst>
    <p:sldId id="271" r:id="rId2"/>
    <p:sldId id="256" r:id="rId3"/>
    <p:sldId id="272" r:id="rId4"/>
    <p:sldId id="302" r:id="rId5"/>
    <p:sldId id="304" r:id="rId6"/>
    <p:sldId id="277" r:id="rId7"/>
    <p:sldId id="278" r:id="rId8"/>
    <p:sldId id="305" r:id="rId9"/>
    <p:sldId id="279" r:id="rId10"/>
    <p:sldId id="307" r:id="rId11"/>
    <p:sldId id="308" r:id="rId12"/>
    <p:sldId id="309" r:id="rId13"/>
    <p:sldId id="283" r:id="rId14"/>
    <p:sldId id="306" r:id="rId15"/>
    <p:sldId id="285" r:id="rId16"/>
    <p:sldId id="311" r:id="rId17"/>
    <p:sldId id="289" r:id="rId18"/>
    <p:sldId id="314" r:id="rId19"/>
    <p:sldId id="313" r:id="rId20"/>
    <p:sldId id="292" r:id="rId21"/>
    <p:sldId id="296" r:id="rId22"/>
    <p:sldId id="318" r:id="rId23"/>
    <p:sldId id="319" r:id="rId24"/>
    <p:sldId id="320" r:id="rId25"/>
    <p:sldId id="321" r:id="rId26"/>
    <p:sldId id="315" r:id="rId27"/>
    <p:sldId id="297" r:id="rId28"/>
    <p:sldId id="298" r:id="rId29"/>
    <p:sldId id="300" r:id="rId30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2848"/>
    <a:srgbClr val="1CBED8"/>
    <a:srgbClr val="D91A5B"/>
    <a:srgbClr val="EEF3FA"/>
    <a:srgbClr val="E8A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1" autoAdjust="0"/>
    <p:restoredTop sz="95062" autoAdjust="0"/>
  </p:normalViewPr>
  <p:slideViewPr>
    <p:cSldViewPr snapToGrid="0" snapToObjects="1">
      <p:cViewPr varScale="1">
        <p:scale>
          <a:sx n="94" d="100"/>
          <a:sy n="94" d="100"/>
        </p:scale>
        <p:origin x="54" y="189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sseon1022@outlook.kr" userId="d8df1696ed09b2b8" providerId="LiveId" clId="{3598D4F1-4DDA-4630-BCCD-1D0DC00F57B4}"/>
    <pc:docChg chg="modSld">
      <pc:chgData name="kimsseon1022@outlook.kr" userId="d8df1696ed09b2b8" providerId="LiveId" clId="{3598D4F1-4DDA-4630-BCCD-1D0DC00F57B4}" dt="2026-04-17T05:19:21.976" v="14" actId="20577"/>
      <pc:docMkLst>
        <pc:docMk/>
      </pc:docMkLst>
      <pc:sldChg chg="modSp mod">
        <pc:chgData name="kimsseon1022@outlook.kr" userId="d8df1696ed09b2b8" providerId="LiveId" clId="{3598D4F1-4DDA-4630-BCCD-1D0DC00F57B4}" dt="2026-04-17T05:19:21.976" v="14" actId="20577"/>
        <pc:sldMkLst>
          <pc:docMk/>
          <pc:sldMk cId="3849572389" sldId="314"/>
        </pc:sldMkLst>
        <pc:spChg chg="mod">
          <ac:chgData name="kimsseon1022@outlook.kr" userId="d8df1696ed09b2b8" providerId="LiveId" clId="{3598D4F1-4DDA-4630-BCCD-1D0DC00F57B4}" dt="2026-04-17T05:19:21.976" v="14" actId="20577"/>
          <ac:spMkLst>
            <pc:docMk/>
            <pc:sldMk cId="3849572389" sldId="314"/>
            <ac:spMk id="3" creationId="{ECEAEAF9-D001-8602-14A2-9D1CE741BDF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8403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48F72-2ACE-48BC-8C7B-35FDF46705F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8205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975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4931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9192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5037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2331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064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474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1813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8328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885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7839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7022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3AC29-30DA-D0C3-5298-9C8B4D462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A8E2B5-5EA1-E3B7-B55B-5643A17B17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833F92-CF7A-BD6E-8FDF-A5626BD292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0C2D81-BF34-9E3F-7752-A4A0A2F226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8551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3DD446-8512-7842-B603-C2CC9865E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7F1775-81F2-40FE-36DC-B0D2D47196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725C55-BFC7-7AC2-D929-514645DCEC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91CF5D-9E04-89F1-6525-32393D1787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006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61D854-A6BF-3530-EC40-EBB6297801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B56273-70C6-EFBE-0E37-E19282AB02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9783D7-0E4C-ADAF-F062-EEE93A5A61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F38D8A-A783-D025-FD05-2B576CA4A1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0563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91134F-005C-43CC-6C66-37A3090CC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D39D36-0298-9043-F405-D2C5D8026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516399-1D97-AED2-D409-DE4358E954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057810-8A20-93CF-1972-4E4EB5CA8C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3980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8291F-0A40-3A66-1444-C107B5FC4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C28F5B-E3E7-54A3-253D-1F82CFE6B2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E99C88-FB98-9AF7-AAFE-4DF5A60133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427A3-09D8-8418-9FDB-CD5B342C07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5665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3969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243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48F72-2ACE-48BC-8C7B-35FDF46705FA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86738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725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467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548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010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3371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1547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171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6421-40E7-4063-AB22-530CFE333D7A}" type="datetimeFigureOut">
              <a:rPr lang="ko-KR" altLang="en-US" smtClean="0"/>
              <a:t>2026-04-17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F77FA-FA03-413A-A687-24CCCD4D28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2066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3211" y="315175"/>
            <a:ext cx="8217578" cy="43959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[ 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작성 유의사항 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]</a:t>
            </a:r>
            <a:endParaRPr lang="en-US" altLang="ko-KR" sz="1500" b="1" dirty="0">
              <a:solidFill>
                <a:srgbClr val="D91A5B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  <a:p>
            <a:pPr marL="0" indent="0" algn="ctr">
              <a:buNone/>
            </a:pPr>
            <a:endParaRPr lang="en-US" altLang="ko-KR" sz="1500" dirty="0"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>
              <a:buFont typeface="+mj-lt"/>
              <a:buAutoNum type="arabicPeriod"/>
            </a:pP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연구개발계획서 본문 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1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은 자유양식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(PPT,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한글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등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)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으로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디자인 수정이 자유롭게 가능합니다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>
              <a:buFont typeface="+mj-lt"/>
              <a:buAutoNum type="arabicPeriod"/>
            </a:pPr>
            <a:endParaRPr lang="en-US" altLang="ko-KR" sz="15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>
              <a:buFont typeface="+mj-lt"/>
              <a:buAutoNum type="arabicPeriod"/>
            </a:pP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해당 서식은 각 항목에서 요구하는 정보를 포함하여 연구개발과제의 특성에 따라 항목을 추가하거나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순서와 구성을 변경하는 등 서식 수정이 가능합니다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>
              <a:buFont typeface="+mj-lt"/>
              <a:buAutoNum type="arabicPeriod"/>
            </a:pPr>
            <a:endParaRPr lang="en-US" altLang="ko-KR" sz="15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>
              <a:buFont typeface="+mj-lt"/>
              <a:buAutoNum type="arabicPeriod"/>
            </a:pP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작성 시 </a:t>
            </a:r>
            <a:r>
              <a:rPr lang="en-US" altLang="ko-KR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“[</a:t>
            </a:r>
            <a:r>
              <a:rPr lang="ko-KR" altLang="en-US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참고</a:t>
            </a:r>
            <a:r>
              <a:rPr lang="en-US" altLang="ko-KR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1] (</a:t>
            </a:r>
            <a:r>
              <a:rPr lang="ko-KR" altLang="en-US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예시</a:t>
            </a:r>
            <a:r>
              <a:rPr lang="en-US" altLang="ko-KR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)</a:t>
            </a:r>
            <a:r>
              <a:rPr lang="ko-KR" altLang="en-US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연구개발계획서 본문</a:t>
            </a:r>
            <a:r>
              <a:rPr lang="en-US" altLang="ko-KR" sz="1500" b="1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1.hwp”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파일을 반드시 참고하시기 바라며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 PPT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양식에 포함되지 않은 공통서류는 별도로 확인하시어 제출하시기 바랍니다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  <a:endParaRPr lang="en-US" altLang="ko-KR" sz="16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r>
              <a:rPr lang="en-US" altLang="ko-KR" sz="16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   </a:t>
            </a:r>
            <a:r>
              <a:rPr lang="en-US" altLang="ko-KR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* </a:t>
            </a:r>
            <a:r>
              <a:rPr lang="ko-KR" altLang="en-US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행정제재 이력 체크리스트</a:t>
            </a:r>
            <a:r>
              <a:rPr lang="en-US" altLang="ko-KR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ko-KR" altLang="en-US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국가연구개발과제 신청 및 수행 등 내역 확인서</a:t>
            </a:r>
            <a:r>
              <a:rPr lang="en-US" altLang="ko-KR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ko-KR" altLang="en-US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영리기관의 연구실운영비 활용관리 계획</a:t>
            </a:r>
            <a:r>
              <a:rPr lang="en-US" altLang="ko-KR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 </a:t>
            </a:r>
          </a:p>
          <a:p>
            <a:pPr marL="0" indent="0">
              <a:buNone/>
            </a:pPr>
            <a:r>
              <a:rPr lang="en-US" altLang="ko-KR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       </a:t>
            </a:r>
            <a:r>
              <a:rPr lang="ko-KR" altLang="en-US" sz="11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신청과제 보안등급 자체점검 결과 및 보안과제 등</a:t>
            </a:r>
            <a:endParaRPr lang="en-US" altLang="ko-KR" sz="11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endParaRPr lang="en-US" altLang="ko-KR" sz="15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4.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페이지 및 양식 내 </a:t>
            </a:r>
            <a:r>
              <a:rPr lang="en-US" altLang="ko-KR" sz="1500" b="1" dirty="0">
                <a:solidFill>
                  <a:srgbClr val="1CBED8"/>
                </a:solidFill>
                <a:latin typeface="+mn-ea"/>
                <a:cs typeface="Malgun Gothic Semilight" panose="020B0502040204020203" pitchFamily="50" charset="-127"/>
              </a:rPr>
              <a:t>[</a:t>
            </a:r>
            <a:r>
              <a:rPr lang="ko-KR" altLang="en-US" sz="1500" b="1" dirty="0">
                <a:solidFill>
                  <a:srgbClr val="1CBED8"/>
                </a:solidFill>
                <a:latin typeface="+mn-ea"/>
                <a:cs typeface="Malgun Gothic Semilight" panose="020B0502040204020203" pitchFamily="50" charset="-127"/>
              </a:rPr>
              <a:t>작성요령</a:t>
            </a:r>
            <a:r>
              <a:rPr lang="en-US" altLang="ko-KR" sz="1500" b="1" dirty="0">
                <a:solidFill>
                  <a:srgbClr val="1CBED8"/>
                </a:solidFill>
                <a:latin typeface="+mn-ea"/>
                <a:cs typeface="Malgun Gothic Semilight" panose="020B0502040204020203" pitchFamily="50" charset="-127"/>
              </a:rPr>
              <a:t>]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은 제출 시 삭제 바랍니다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>
              <a:buFont typeface="+mj-lt"/>
              <a:buAutoNum type="arabicPeriod"/>
            </a:pPr>
            <a:endParaRPr lang="en-US" altLang="ko-KR" sz="15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5.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계획서 구성 시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ko-KR" altLang="en-US" sz="1500" dirty="0" err="1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운영사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설명 항목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(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투자사유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추가 투자계획 등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)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은 권장 페이지 수에 </a:t>
            </a:r>
            <a:endParaRPr lang="en-US" altLang="ko-KR" sz="15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  </a:t>
            </a:r>
            <a:r>
              <a:rPr lang="ko-KR" altLang="en-US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포함되지 않습니다</a:t>
            </a:r>
            <a:r>
              <a:rPr lang="en-US" altLang="ko-KR" sz="15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  <a:endParaRPr lang="en-US" altLang="ko-KR" sz="12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r>
              <a:rPr lang="en-US" altLang="ko-KR" sz="12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    * </a:t>
            </a:r>
            <a:r>
              <a:rPr lang="ko-KR" altLang="en-US" sz="1200" dirty="0">
                <a:solidFill>
                  <a:srgbClr val="002060"/>
                </a:solidFill>
                <a:latin typeface="+mn-ea"/>
                <a:cs typeface="Malgun Gothic Semilight" panose="020B0502040204020203" pitchFamily="50" charset="-127"/>
              </a:rPr>
              <a:t>평가 과정의 사전검토 답변 또는 보완사항 정리 등 또한 자유롭게 구성하되 권장 페이지 수에 미포함</a:t>
            </a:r>
            <a:endParaRPr lang="en-US" altLang="ko-KR" sz="12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endParaRPr lang="en-US" altLang="ko-KR" sz="12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  <a:p>
            <a:pPr marL="0" indent="0">
              <a:buNone/>
            </a:pPr>
            <a:endParaRPr lang="en-US" altLang="ko-KR" sz="1200" dirty="0">
              <a:solidFill>
                <a:srgbClr val="002060"/>
              </a:solidFill>
              <a:latin typeface="+mn-ea"/>
              <a:cs typeface="Malgun Gothic Semilight" panose="020B0502040204020203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76695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395646"/>
            <a:chOff x="232115" y="950281"/>
            <a:chExt cx="8691965" cy="2229569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22956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77126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2-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55156" y="988968"/>
              <a:ext cx="249813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2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차년도 기술개발 내용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608726"/>
            <a:ext cx="8598877" cy="1060576"/>
            <a:chOff x="272561" y="3950548"/>
            <a:chExt cx="8598877" cy="106057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79431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29350"/>
              <a:ext cx="8486335" cy="68177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차별 주관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·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공동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·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위탁기관의 개발 내용 및 목표 달성을 위한 기술 방법을 구체적으로 기재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최종 목표와 연차별 개발 목표 및 내용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․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범위를 기술적 측면에서 명확성과 상호 연계성이 유지되도록 개조식으로 구체적으로 서술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시제품이 제작되는 경우 제작할 시제품의 목표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사양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성능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용도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기능 등을 명시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전문가 활용 내용이 있을 경우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반드시 작성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글로벌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팁스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신청기업은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차년도까지 항목 추가 작성</a:t>
              </a:r>
            </a:p>
            <a:p>
              <a:endParaRPr lang="ko-KR" alt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7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연차별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주관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공동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위탁기관의 개발 내용 및 방법을 구체적으로 기재 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슬라이드 추가 가능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endParaRPr lang="ko-KR" altLang="en-US" sz="850" dirty="0">
              <a:solidFill>
                <a:srgbClr val="888888"/>
              </a:solidFill>
              <a:latin typeface="+mn-ea"/>
            </a:endParaRP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189ECAC8-E724-865B-5AD2-BD2D24353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278037"/>
              </p:ext>
            </p:extLst>
          </p:nvPr>
        </p:nvGraphicFramePr>
        <p:xfrm>
          <a:off x="351689" y="1601179"/>
          <a:ext cx="8456441" cy="1661004"/>
        </p:xfrm>
        <a:graphic>
          <a:graphicData uri="http://schemas.openxmlformats.org/drawingml/2006/table">
            <a:tbl>
              <a:tblPr/>
              <a:tblGrid>
                <a:gridCol w="1491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5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171">
                <a:tc gridSpan="2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차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년도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개발내용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개발방법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공동·위탁기관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개발내용</a:t>
                      </a:r>
                      <a:endParaRPr lang="en-US" altLang="ko-KR" sz="900" dirty="0"/>
                    </a:p>
                    <a:p>
                      <a:pPr marL="0" indent="0" algn="ctr">
                        <a:buNone/>
                      </a:pP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(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해당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시)</a:t>
                      </a:r>
                      <a:endParaRPr lang="en-US" altLang="ko-KR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437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4672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395646"/>
            <a:chOff x="232115" y="950281"/>
            <a:chExt cx="8691965" cy="2229569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22956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77126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2-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55156" y="988968"/>
              <a:ext cx="249813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3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차년도 기술개발 내용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608726"/>
            <a:ext cx="8598877" cy="1060576"/>
            <a:chOff x="272561" y="3950548"/>
            <a:chExt cx="8598877" cy="106057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79431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29350"/>
              <a:ext cx="8486335" cy="68177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연차별 주관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·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공동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·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위탁기관의 개발 내용 및 목표 달성을 위한 기술 방법을 구체적으로 기재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최종 목표와 연차별 개발 목표 및 내용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․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범위를 기술적 측면에서 명확성과 상호 연계성이 유지되도록 개조식으로 구체적으로 서술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시제품이 제작되는 경우 제작할 시제품의 목표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사양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성능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용도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기능 등을 명시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전문가 활용 내용이 있을 경우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반드시 작성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글로벌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팁스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신청기업은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차년도까지 항목 추가 작성</a:t>
              </a:r>
            </a:p>
            <a:p>
              <a:endParaRPr lang="ko-KR" alt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8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연차별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주관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공동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위탁기관의 개발 내용 및 방법을 구체적으로 기재 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슬라이드 추가 가능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endParaRPr lang="ko-KR" altLang="en-US" sz="850" dirty="0">
              <a:solidFill>
                <a:srgbClr val="888888"/>
              </a:solidFill>
              <a:latin typeface="+mn-ea"/>
            </a:endParaRP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189ECAC8-E724-865B-5AD2-BD2D24353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718081"/>
              </p:ext>
            </p:extLst>
          </p:nvPr>
        </p:nvGraphicFramePr>
        <p:xfrm>
          <a:off x="351689" y="1601179"/>
          <a:ext cx="8456441" cy="1661004"/>
        </p:xfrm>
        <a:graphic>
          <a:graphicData uri="http://schemas.openxmlformats.org/drawingml/2006/table">
            <a:tbl>
              <a:tblPr/>
              <a:tblGrid>
                <a:gridCol w="1491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5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171">
                <a:tc gridSpan="2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3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차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년도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개발내용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개발방법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공동·위탁기관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개발내용</a:t>
                      </a:r>
                      <a:endParaRPr lang="en-US" altLang="ko-KR" sz="900" dirty="0"/>
                    </a:p>
                    <a:p>
                      <a:pPr marL="0" indent="0" algn="ctr">
                        <a:buNone/>
                      </a:pP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(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해당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시)</a:t>
                      </a:r>
                      <a:endParaRPr lang="en-US" altLang="ko-KR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437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13003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395646"/>
            <a:chOff x="232115" y="950281"/>
            <a:chExt cx="8691965" cy="2229569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22956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77126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2-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55156" y="988968"/>
              <a:ext cx="249813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4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차년도 기술개발과제 내용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608726"/>
            <a:ext cx="8598877" cy="1060576"/>
            <a:chOff x="272561" y="3950548"/>
            <a:chExt cx="8598877" cy="106057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79431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29350"/>
              <a:ext cx="8486335" cy="68177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연차별 주관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·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공동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·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위탁기관의 개발 내용 및 목표 달성을 위한 기술 방법을 구체적으로 기재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최종 목표와 연차별 개발 목표 및 내용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․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범위를 기술적 측면에서 명확성과 상호 연계성이 유지되도록 개조식으로 구체적으로 서술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시제품이 제작되는 경우 제작할 시제품의 목표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사양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성능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용도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기능 등을 명시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전문가 활용 내용이 있을 경우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반드시 작성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글로벌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팁스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신청기업은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차년도까지 항목 추가 작성</a:t>
              </a:r>
            </a:p>
            <a:p>
              <a:endParaRPr lang="ko-KR" alt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9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연차별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주관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공동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위탁기관의 개발 내용 및 방법을 구체적으로 기재 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슬라이드 추가 가능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endParaRPr lang="ko-KR" altLang="en-US" sz="850" dirty="0">
              <a:solidFill>
                <a:srgbClr val="888888"/>
              </a:solidFill>
              <a:latin typeface="+mn-ea"/>
            </a:endParaRP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189ECAC8-E724-865B-5AD2-BD2D24353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379011"/>
              </p:ext>
            </p:extLst>
          </p:nvPr>
        </p:nvGraphicFramePr>
        <p:xfrm>
          <a:off x="351689" y="1601179"/>
          <a:ext cx="8456441" cy="1661004"/>
        </p:xfrm>
        <a:graphic>
          <a:graphicData uri="http://schemas.openxmlformats.org/drawingml/2006/table">
            <a:tbl>
              <a:tblPr/>
              <a:tblGrid>
                <a:gridCol w="1491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5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171">
                <a:tc gridSpan="2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4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차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년도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개발내용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개발방법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공동·위탁기관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개발내용</a:t>
                      </a:r>
                      <a:endParaRPr lang="en-US" altLang="ko-KR" sz="900" dirty="0"/>
                    </a:p>
                    <a:p>
                      <a:pPr marL="0" indent="0" algn="ctr">
                        <a:buNone/>
                      </a:pP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(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해당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시)</a:t>
                      </a:r>
                      <a:endParaRPr lang="en-US" altLang="ko-KR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437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136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04560"/>
            <a:ext cx="8691965" cy="3193812"/>
            <a:chOff x="232115" y="950280"/>
            <a:chExt cx="8691965" cy="2972402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0"/>
              <a:ext cx="8691965" cy="297240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62472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2-3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55155" y="988968"/>
              <a:ext cx="347040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기술개발 수행일정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4208116"/>
            <a:ext cx="8598877" cy="892127"/>
            <a:chOff x="272561" y="3950548"/>
            <a:chExt cx="8598877" cy="939781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2561" y="4196878"/>
              <a:ext cx="8598877" cy="693451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57974"/>
              <a:ext cx="8486335" cy="40622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기술개발기간 시작 월부터 적용하여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작성해야하며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기관별 개발내용을 세부적으로 작성</a:t>
              </a:r>
            </a:p>
            <a:p>
              <a:pPr fontAlgn="base" latinLnBrk="1"/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예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기술개발시작 월이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6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월인 경우 기술개발기간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부터 작성 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기술개발기간 동안 추진할 세부 과제를 월별 일정 제시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글로벌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팁스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신청기업은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차년도까지 항목 추가 작성</a:t>
              </a: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10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26188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기술개발기간 동안 추진할 세부 과제를 월별 일정 제시</a:t>
            </a:r>
          </a:p>
        </p:txBody>
      </p:sp>
      <p:graphicFrame>
        <p:nvGraphicFramePr>
          <p:cNvPr id="7" name="Table 0">
            <a:extLst>
              <a:ext uri="{FF2B5EF4-FFF2-40B4-BE49-F238E27FC236}">
                <a16:creationId xmlns:a16="http://schemas.microsoft.com/office/drawing/2014/main" id="{28BC917D-7C1D-A89F-567C-6371A369FF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07938"/>
              </p:ext>
            </p:extLst>
          </p:nvPr>
        </p:nvGraphicFramePr>
        <p:xfrm>
          <a:off x="358724" y="1523547"/>
          <a:ext cx="8426550" cy="1992832"/>
        </p:xfrm>
        <a:graphic>
          <a:graphicData uri="http://schemas.openxmlformats.org/drawingml/2006/table">
            <a:tbl>
              <a:tblPr/>
              <a:tblGrid>
                <a:gridCol w="429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2171">
                  <a:extLst>
                    <a:ext uri="{9D8B030D-6E8A-4147-A177-3AD203B41FA5}">
                      <a16:colId xmlns:a16="http://schemas.microsoft.com/office/drawing/2014/main" val="2167091670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743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23177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</a:rPr>
                        <a:t>연차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 err="1">
                          <a:solidFill>
                            <a:srgbClr val="FFFFFF"/>
                          </a:solidFill>
                        </a:rPr>
                        <a:t>세부</a:t>
                      </a: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 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</a:rPr>
                        <a:t>개발</a:t>
                      </a:r>
                      <a:r>
                        <a:rPr lang="en-US" sz="950" b="1" dirty="0" err="1">
                          <a:solidFill>
                            <a:srgbClr val="FFFFFF"/>
                          </a:solidFill>
                        </a:rPr>
                        <a:t>내용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</a:rPr>
                        <a:t>수행기관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1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2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3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4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5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6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7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8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9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10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11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</a:rPr>
                        <a:t>12</a:t>
                      </a:r>
                      <a:endParaRPr lang="en-US" sz="95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15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</a:rPr>
                        <a:t>1차</a:t>
                      </a:r>
                      <a:endParaRPr lang="en-US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(개발 내용 기재)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915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</a:rPr>
                        <a:t>2차</a:t>
                      </a:r>
                      <a:endParaRPr lang="en-US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(개발 내용 기재)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15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</a:rPr>
                        <a:t>3차</a:t>
                      </a:r>
                      <a:endParaRPr lang="en-US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(개발 내용 기재)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915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</a:rPr>
                        <a:t>4차</a:t>
                      </a:r>
                      <a:endParaRPr lang="en-US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(개발 내용 기재)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Text 9">
            <a:extLst>
              <a:ext uri="{FF2B5EF4-FFF2-40B4-BE49-F238E27FC236}">
                <a16:creationId xmlns:a16="http://schemas.microsoft.com/office/drawing/2014/main" id="{21C60C84-B94B-2996-8313-28B70198B535}"/>
              </a:ext>
            </a:extLst>
          </p:cNvPr>
          <p:cNvSpPr/>
          <p:nvPr/>
        </p:nvSpPr>
        <p:spPr>
          <a:xfrm>
            <a:off x="371615" y="3601519"/>
            <a:ext cx="8413659" cy="42611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900" dirty="0">
                <a:latin typeface="+mn-ea"/>
              </a:rPr>
              <a:t>(</a:t>
            </a:r>
            <a:r>
              <a:rPr lang="ko-KR" altLang="en-US" sz="900" dirty="0">
                <a:latin typeface="+mn-ea"/>
              </a:rPr>
              <a:t>주요 결과물</a:t>
            </a:r>
            <a:r>
              <a:rPr lang="en-US" altLang="ko-KR" sz="900" dirty="0">
                <a:latin typeface="+mn-ea"/>
              </a:rPr>
              <a:t>) </a:t>
            </a:r>
            <a:r>
              <a:rPr lang="ko-KR" altLang="en-US" sz="900" dirty="0">
                <a:latin typeface="+mn-ea"/>
              </a:rPr>
              <a:t>내용을 입력하세요</a:t>
            </a:r>
            <a:r>
              <a:rPr lang="en-US" altLang="ko-KR" sz="900" dirty="0">
                <a:latin typeface="+mn-ea"/>
              </a:rPr>
              <a:t>.</a:t>
            </a:r>
            <a:endParaRPr lang="en-US" sz="900" dirty="0">
              <a:latin typeface="+mn-ea"/>
            </a:endParaRPr>
          </a:p>
        </p:txBody>
      </p:sp>
      <p:sp>
        <p:nvSpPr>
          <p:cNvPr id="11" name="Shape 14">
            <a:extLst>
              <a:ext uri="{FF2B5EF4-FFF2-40B4-BE49-F238E27FC236}">
                <a16:creationId xmlns:a16="http://schemas.microsoft.com/office/drawing/2014/main" id="{CAB88222-5AE8-48F1-3B1D-5F3508A4A9A6}"/>
              </a:ext>
            </a:extLst>
          </p:cNvPr>
          <p:cNvSpPr/>
          <p:nvPr/>
        </p:nvSpPr>
        <p:spPr>
          <a:xfrm>
            <a:off x="334223" y="3603533"/>
            <a:ext cx="8496182" cy="425420"/>
          </a:xfrm>
          <a:prstGeom prst="rect">
            <a:avLst/>
          </a:prstGeom>
          <a:noFill/>
          <a:ln w="12700">
            <a:solidFill>
              <a:srgbClr val="D0D8E8"/>
            </a:solidFill>
            <a:prstDash val="dash"/>
          </a:ln>
        </p:spPr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36268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3.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선행 기술개발 및 차별성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A203F37C-A9C0-51AF-EA1D-0D88BD1B48D1}"/>
              </a:ext>
            </a:extLst>
          </p:cNvPr>
          <p:cNvGrpSpPr/>
          <p:nvPr/>
        </p:nvGrpSpPr>
        <p:grpSpPr>
          <a:xfrm>
            <a:off x="272561" y="4056055"/>
            <a:ext cx="8598877" cy="846536"/>
            <a:chOff x="272561" y="4056055"/>
            <a:chExt cx="8598877" cy="84653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4056055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4056055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302385"/>
              <a:ext cx="8591843" cy="60020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79759"/>
              <a:ext cx="8486335" cy="45249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3-1</a:t>
              </a:r>
              <a:r>
                <a:rPr 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.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선행 기술개발 이력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자체 연구개발 실적 및 국가지원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R&amp;D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사업 이력을 기재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중기부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타부처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지원 구분 등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</a:t>
              </a:r>
              <a:endParaRPr lang="ko-KR" altLang="en-US" sz="9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3-2</a:t>
              </a:r>
              <a:r>
                <a:rPr 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기존 기술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제품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및 세계 최고수준과의 비교를 통해 독창성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신규성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차별성을 구체적으로 기재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별도 슬라이드 구성 가능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  <a:endParaRPr 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* 국가연구개발사업 수행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지원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이력을 보유한 경우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 수행한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지원 받은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과제와의 차별성을 반드시 포함하여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과제별로 명확하고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세부적 제시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756882" y="4825922"/>
            <a:ext cx="30271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11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E7EE5390-19A2-62AE-80A8-51DA3390C243}"/>
              </a:ext>
            </a:extLst>
          </p:cNvPr>
          <p:cNvGrpSpPr/>
          <p:nvPr/>
        </p:nvGrpSpPr>
        <p:grpSpPr>
          <a:xfrm>
            <a:off x="232115" y="950280"/>
            <a:ext cx="8691965" cy="1579043"/>
            <a:chOff x="232115" y="950280"/>
            <a:chExt cx="8691965" cy="1579043"/>
          </a:xfrm>
        </p:grpSpPr>
        <p:sp>
          <p:nvSpPr>
            <p:cNvPr id="9" name="Shape 5">
              <a:extLst>
                <a:ext uri="{FF2B5EF4-FFF2-40B4-BE49-F238E27FC236}">
                  <a16:creationId xmlns:a16="http://schemas.microsoft.com/office/drawing/2014/main" id="{04FDB412-C413-F8DA-65D4-8C54D48AFB37}"/>
                </a:ext>
              </a:extLst>
            </p:cNvPr>
            <p:cNvSpPr/>
            <p:nvPr/>
          </p:nvSpPr>
          <p:spPr>
            <a:xfrm>
              <a:off x="232115" y="950280"/>
              <a:ext cx="8691965" cy="157904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0" name="Text 7">
              <a:extLst>
                <a:ext uri="{FF2B5EF4-FFF2-40B4-BE49-F238E27FC236}">
                  <a16:creationId xmlns:a16="http://schemas.microsoft.com/office/drawing/2014/main" id="{4DFF7827-EF26-43AD-502F-DC3296DF3CBD}"/>
                </a:ext>
              </a:extLst>
            </p:cNvPr>
            <p:cNvSpPr/>
            <p:nvPr/>
          </p:nvSpPr>
          <p:spPr>
            <a:xfrm>
              <a:off x="327776" y="1027742"/>
              <a:ext cx="567574" cy="302281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3-1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1" name="Text 8">
              <a:extLst>
                <a:ext uri="{FF2B5EF4-FFF2-40B4-BE49-F238E27FC236}">
                  <a16:creationId xmlns:a16="http://schemas.microsoft.com/office/drawing/2014/main" id="{915D8A3D-3A40-8055-3725-6094F79FCEC3}"/>
                </a:ext>
              </a:extLst>
            </p:cNvPr>
            <p:cNvSpPr/>
            <p:nvPr/>
          </p:nvSpPr>
          <p:spPr>
            <a:xfrm>
              <a:off x="767856" y="988968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선행 기술개발 이력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7F939152-1ECA-1EB3-F320-EE1D6BFC27DB}"/>
              </a:ext>
            </a:extLst>
          </p:cNvPr>
          <p:cNvGrpSpPr/>
          <p:nvPr/>
        </p:nvGrpSpPr>
        <p:grpSpPr>
          <a:xfrm>
            <a:off x="232115" y="2649449"/>
            <a:ext cx="8691965" cy="1286481"/>
            <a:chOff x="232115" y="950281"/>
            <a:chExt cx="8691965" cy="1286481"/>
          </a:xfrm>
        </p:grpSpPr>
        <p:sp>
          <p:nvSpPr>
            <p:cNvPr id="15" name="Shape 5">
              <a:extLst>
                <a:ext uri="{FF2B5EF4-FFF2-40B4-BE49-F238E27FC236}">
                  <a16:creationId xmlns:a16="http://schemas.microsoft.com/office/drawing/2014/main" id="{44023FEF-5A60-CA12-DA69-C8FB2ECA9790}"/>
                </a:ext>
              </a:extLst>
            </p:cNvPr>
            <p:cNvSpPr/>
            <p:nvPr/>
          </p:nvSpPr>
          <p:spPr>
            <a:xfrm>
              <a:off x="232115" y="950281"/>
              <a:ext cx="8691965" cy="1286481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7" name="Text 8">
              <a:extLst>
                <a:ext uri="{FF2B5EF4-FFF2-40B4-BE49-F238E27FC236}">
                  <a16:creationId xmlns:a16="http://schemas.microsoft.com/office/drawing/2014/main" id="{4A1DC1BF-F288-E3BB-D5B2-FBD18F08FB11}"/>
                </a:ext>
              </a:extLst>
            </p:cNvPr>
            <p:cNvSpPr/>
            <p:nvPr/>
          </p:nvSpPr>
          <p:spPr>
            <a:xfrm>
              <a:off x="761506" y="995318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기존 기술대비 차별성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19" name="Text 9">
              <a:extLst>
                <a:ext uri="{FF2B5EF4-FFF2-40B4-BE49-F238E27FC236}">
                  <a16:creationId xmlns:a16="http://schemas.microsoft.com/office/drawing/2014/main" id="{D30EA5D3-F7CD-183F-CA9E-581B9EA1CC2D}"/>
                </a:ext>
              </a:extLst>
            </p:cNvPr>
            <p:cNvSpPr/>
            <p:nvPr/>
          </p:nvSpPr>
          <p:spPr>
            <a:xfrm>
              <a:off x="615455" y="1318853"/>
              <a:ext cx="8060089" cy="822461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 </a:t>
              </a:r>
              <a:endParaRPr lang="en-US" sz="1000" dirty="0">
                <a:latin typeface="+mn-ea"/>
              </a:endParaRPr>
            </a:p>
          </p:txBody>
        </p:sp>
      </p:grpSp>
      <p:graphicFrame>
        <p:nvGraphicFramePr>
          <p:cNvPr id="20" name="Table 0">
            <a:extLst>
              <a:ext uri="{FF2B5EF4-FFF2-40B4-BE49-F238E27FC236}">
                <a16:creationId xmlns:a16="http://schemas.microsoft.com/office/drawing/2014/main" id="{C5590612-B53C-9114-D9BA-D5715915CB38}"/>
              </a:ext>
            </a:extLst>
          </p:cNvPr>
          <p:cNvGraphicFramePr>
            <a:graphicFrameLocks noGrp="1"/>
          </p:cNvGraphicFramePr>
          <p:nvPr/>
        </p:nvGraphicFramePr>
        <p:xfrm>
          <a:off x="332942" y="1374029"/>
          <a:ext cx="8482224" cy="1043787"/>
        </p:xfrm>
        <a:graphic>
          <a:graphicData uri="http://schemas.openxmlformats.org/drawingml/2006/table">
            <a:tbl>
              <a:tblPr/>
              <a:tblGrid>
                <a:gridCol w="1785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71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0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7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14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79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중앙행정기관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사업명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연구개발과제명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기간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현황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26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중소벤처기업부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26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526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 7">
            <a:extLst>
              <a:ext uri="{FF2B5EF4-FFF2-40B4-BE49-F238E27FC236}">
                <a16:creationId xmlns:a16="http://schemas.microsoft.com/office/drawing/2014/main" id="{56548029-4C67-43B4-AA26-4A0D59AFA122}"/>
              </a:ext>
            </a:extLst>
          </p:cNvPr>
          <p:cNvSpPr/>
          <p:nvPr/>
        </p:nvSpPr>
        <p:spPr>
          <a:xfrm>
            <a:off x="332942" y="2729019"/>
            <a:ext cx="567574" cy="30228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1500" b="1" dirty="0">
                <a:solidFill>
                  <a:srgbClr val="1B3A6B"/>
                </a:solidFill>
                <a:latin typeface="+mn-ea"/>
              </a:rPr>
              <a:t>3-2</a:t>
            </a:r>
            <a:r>
              <a:rPr lang="en-US" sz="1500" b="1" dirty="0">
                <a:solidFill>
                  <a:srgbClr val="1B3A6B"/>
                </a:solidFill>
                <a:latin typeface="+mn-ea"/>
              </a:rPr>
              <a:t>)</a:t>
            </a:r>
            <a:endParaRPr lang="en-US" sz="15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13161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4.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추진전략 및 연구개발 역량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D0E679F8-E13C-EF23-FE6E-318E4BBD5A9C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12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AF78ED52-843C-1285-ABCD-4C1EC385F8AD}"/>
              </a:ext>
            </a:extLst>
          </p:cNvPr>
          <p:cNvGrpSpPr/>
          <p:nvPr/>
        </p:nvGrpSpPr>
        <p:grpSpPr>
          <a:xfrm>
            <a:off x="172326" y="2529117"/>
            <a:ext cx="8691965" cy="2384572"/>
            <a:chOff x="232115" y="1963637"/>
            <a:chExt cx="8691965" cy="3016808"/>
          </a:xfrm>
        </p:grpSpPr>
        <p:sp>
          <p:nvSpPr>
            <p:cNvPr id="7" name="Shape 5">
              <a:extLst>
                <a:ext uri="{FF2B5EF4-FFF2-40B4-BE49-F238E27FC236}">
                  <a16:creationId xmlns:a16="http://schemas.microsoft.com/office/drawing/2014/main" id="{E360F6E5-734E-14EA-430C-7BC9F6DA2769}"/>
                </a:ext>
              </a:extLst>
            </p:cNvPr>
            <p:cNvSpPr/>
            <p:nvPr/>
          </p:nvSpPr>
          <p:spPr>
            <a:xfrm>
              <a:off x="232115" y="1963637"/>
              <a:ext cx="8691965" cy="3016808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9" name="Text 7">
              <a:extLst>
                <a:ext uri="{FF2B5EF4-FFF2-40B4-BE49-F238E27FC236}">
                  <a16:creationId xmlns:a16="http://schemas.microsoft.com/office/drawing/2014/main" id="{54FEC501-34FF-84A2-BFF1-B132DCED96E2}"/>
                </a:ext>
              </a:extLst>
            </p:cNvPr>
            <p:cNvSpPr/>
            <p:nvPr/>
          </p:nvSpPr>
          <p:spPr>
            <a:xfrm>
              <a:off x="327776" y="2034964"/>
              <a:ext cx="64377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4-2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0" name="Text 8">
              <a:extLst>
                <a:ext uri="{FF2B5EF4-FFF2-40B4-BE49-F238E27FC236}">
                  <a16:creationId xmlns:a16="http://schemas.microsoft.com/office/drawing/2014/main" id="{3AF40FE4-B145-5835-1607-DAC1445B53F8}"/>
                </a:ext>
              </a:extLst>
            </p:cNvPr>
            <p:cNvSpPr/>
            <p:nvPr/>
          </p:nvSpPr>
          <p:spPr>
            <a:xfrm>
              <a:off x="761506" y="2027930"/>
              <a:ext cx="2775926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추진체계</a:t>
              </a: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(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기관별 역할 분담</a:t>
              </a: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400" dirty="0">
                <a:latin typeface="+mn-ea"/>
              </a:endParaRPr>
            </a:p>
          </p:txBody>
        </p:sp>
      </p:grpSp>
      <p:sp>
        <p:nvSpPr>
          <p:cNvPr id="3" name="Text 15">
            <a:extLst>
              <a:ext uri="{FF2B5EF4-FFF2-40B4-BE49-F238E27FC236}">
                <a16:creationId xmlns:a16="http://schemas.microsoft.com/office/drawing/2014/main" id="{E1D4D4A0-4341-8540-DCD3-3B69918C49C3}"/>
              </a:ext>
            </a:extLst>
          </p:cNvPr>
          <p:cNvSpPr/>
          <p:nvPr/>
        </p:nvSpPr>
        <p:spPr>
          <a:xfrm>
            <a:off x="358724" y="2803835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주관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공동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위탁 연구개발기관의 역할 분담을 기재</a:t>
            </a:r>
          </a:p>
        </p:txBody>
      </p:sp>
      <p:graphicFrame>
        <p:nvGraphicFramePr>
          <p:cNvPr id="4" name="Table 0">
            <a:extLst>
              <a:ext uri="{FF2B5EF4-FFF2-40B4-BE49-F238E27FC236}">
                <a16:creationId xmlns:a16="http://schemas.microsoft.com/office/drawing/2014/main" id="{5A94739C-B1B3-666E-3075-4A56B058C0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462372"/>
              </p:ext>
            </p:extLst>
          </p:nvPr>
        </p:nvGraphicFramePr>
        <p:xfrm>
          <a:off x="301515" y="3079646"/>
          <a:ext cx="8433585" cy="1746276"/>
        </p:xfrm>
        <a:graphic>
          <a:graphicData uri="http://schemas.openxmlformats.org/drawingml/2006/table">
            <a:tbl>
              <a:tblPr/>
              <a:tblGrid>
                <a:gridCol w="207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8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0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622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수행기관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담당 기술개발 내용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기술개발 비중(%)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45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주관연구개발기관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4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공동연구개발기관</a:t>
                      </a:r>
                      <a:r>
                        <a:rPr lang="en-US" altLang="ko-KR" sz="9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en-US" altLang="ko-KR" sz="9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해당</a:t>
                      </a:r>
                      <a:r>
                        <a:rPr lang="en-US" altLang="ko-KR" sz="9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시)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672732"/>
                  </a:ext>
                </a:extLst>
              </a:tr>
              <a:tr h="21552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위탁연구개발기관(해당 시)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54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합계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100.0%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1" name="그룹 10">
            <a:extLst>
              <a:ext uri="{FF2B5EF4-FFF2-40B4-BE49-F238E27FC236}">
                <a16:creationId xmlns:a16="http://schemas.microsoft.com/office/drawing/2014/main" id="{9FE4A54D-F029-4497-9B87-2CBB383126AC}"/>
              </a:ext>
            </a:extLst>
          </p:cNvPr>
          <p:cNvGrpSpPr/>
          <p:nvPr/>
        </p:nvGrpSpPr>
        <p:grpSpPr>
          <a:xfrm>
            <a:off x="172324" y="776699"/>
            <a:ext cx="8691965" cy="1665882"/>
            <a:chOff x="232115" y="917420"/>
            <a:chExt cx="8691965" cy="1443814"/>
          </a:xfrm>
        </p:grpSpPr>
        <p:sp>
          <p:nvSpPr>
            <p:cNvPr id="12" name="Shape 5">
              <a:extLst>
                <a:ext uri="{FF2B5EF4-FFF2-40B4-BE49-F238E27FC236}">
                  <a16:creationId xmlns:a16="http://schemas.microsoft.com/office/drawing/2014/main" id="{BE2BF708-8683-4790-A465-ED2F305DE172}"/>
                </a:ext>
              </a:extLst>
            </p:cNvPr>
            <p:cNvSpPr/>
            <p:nvPr/>
          </p:nvSpPr>
          <p:spPr>
            <a:xfrm>
              <a:off x="232115" y="950281"/>
              <a:ext cx="8691965" cy="141095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FC6F1D26-11E1-41E7-AB14-C1DC628A7993}"/>
                </a:ext>
              </a:extLst>
            </p:cNvPr>
            <p:cNvSpPr/>
            <p:nvPr/>
          </p:nvSpPr>
          <p:spPr>
            <a:xfrm>
              <a:off x="327775" y="924454"/>
              <a:ext cx="589265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4-1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4" name="Text 8">
              <a:extLst>
                <a:ext uri="{FF2B5EF4-FFF2-40B4-BE49-F238E27FC236}">
                  <a16:creationId xmlns:a16="http://schemas.microsoft.com/office/drawing/2014/main" id="{5904B1E9-17EA-43A1-B63B-952F6F5B9BF0}"/>
                </a:ext>
              </a:extLst>
            </p:cNvPr>
            <p:cNvSpPr/>
            <p:nvPr/>
          </p:nvSpPr>
          <p:spPr>
            <a:xfrm>
              <a:off x="736106" y="917420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추진전략 및 방법</a:t>
              </a:r>
              <a:endParaRPr lang="en-US" sz="1400" dirty="0">
                <a:latin typeface="+mn-ea"/>
              </a:endParaRPr>
            </a:p>
          </p:txBody>
        </p:sp>
      </p:grpSp>
      <p:sp>
        <p:nvSpPr>
          <p:cNvPr id="16" name="Text 15">
            <a:extLst>
              <a:ext uri="{FF2B5EF4-FFF2-40B4-BE49-F238E27FC236}">
                <a16:creationId xmlns:a16="http://schemas.microsoft.com/office/drawing/2014/main" id="{3BCE3D27-4834-4894-88BC-81B373AB095F}"/>
              </a:ext>
            </a:extLst>
          </p:cNvPr>
          <p:cNvSpPr/>
          <p:nvPr/>
        </p:nvSpPr>
        <p:spPr>
          <a:xfrm>
            <a:off x="279710" y="1105023"/>
            <a:ext cx="7206939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기술개발 전략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계획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,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지식재산권 확보 전략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,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기술개발 결과 검증방법 등 기재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34132371-D1FF-4A6A-826D-F5D76592FB3F}"/>
              </a:ext>
            </a:extLst>
          </p:cNvPr>
          <p:cNvGrpSpPr/>
          <p:nvPr/>
        </p:nvGrpSpPr>
        <p:grpSpPr>
          <a:xfrm>
            <a:off x="265415" y="1590089"/>
            <a:ext cx="8542604" cy="810197"/>
            <a:chOff x="272561" y="3950548"/>
            <a:chExt cx="8598877" cy="810197"/>
          </a:xfrm>
        </p:grpSpPr>
        <p:sp>
          <p:nvSpPr>
            <p:cNvPr id="18" name="Shape 6">
              <a:extLst>
                <a:ext uri="{FF2B5EF4-FFF2-40B4-BE49-F238E27FC236}">
                  <a16:creationId xmlns:a16="http://schemas.microsoft.com/office/drawing/2014/main" id="{E817FB75-B2E4-4B38-8C85-1A2919FBE03F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9" name="Text 7">
              <a:extLst>
                <a:ext uri="{FF2B5EF4-FFF2-40B4-BE49-F238E27FC236}">
                  <a16:creationId xmlns:a16="http://schemas.microsoft.com/office/drawing/2014/main" id="{A0613558-1D5E-450F-9D58-0DA1133F136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20" name="Shape 8">
              <a:extLst>
                <a:ext uri="{FF2B5EF4-FFF2-40B4-BE49-F238E27FC236}">
                  <a16:creationId xmlns:a16="http://schemas.microsoft.com/office/drawing/2014/main" id="{EAF5A17A-CE9A-45F7-B200-36961C09DEEC}"/>
                </a:ext>
              </a:extLst>
            </p:cNvPr>
            <p:cNvSpPr/>
            <p:nvPr/>
          </p:nvSpPr>
          <p:spPr>
            <a:xfrm>
              <a:off x="279595" y="4196878"/>
              <a:ext cx="8591843" cy="529868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21" name="Text 9">
              <a:extLst>
                <a:ext uri="{FF2B5EF4-FFF2-40B4-BE49-F238E27FC236}">
                  <a16:creationId xmlns:a16="http://schemas.microsoft.com/office/drawing/2014/main" id="{7CC1E6EF-E782-446D-9FD0-DFAF194A5AA0}"/>
                </a:ext>
              </a:extLst>
            </p:cNvPr>
            <p:cNvSpPr/>
            <p:nvPr/>
          </p:nvSpPr>
          <p:spPr>
            <a:xfrm>
              <a:off x="328830" y="4308251"/>
              <a:ext cx="8486336" cy="45249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개발목표 달성을 위한 기술개발 전략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·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계획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지식재산권 확보 전략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결과 검증방법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활용자원 등을 구체적으로 서술</a:t>
              </a: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개발목표 달성을 위한 기술개발 전략 계획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수행 방법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활용 자원 등을 구체적으로 서술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세부개발 내용별 수행 방법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수행 과정 중 예측되는 장애 요소 및 그 해결 방안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계획된 실험과정 등을 기술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endParaRPr lang="ko-KR" alt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0711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4.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추진전략 및 연구개발 역량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D0E679F8-E13C-EF23-FE6E-318E4BBD5A9C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13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5D3EDEEA-0EEC-4139-98BD-6AE16029850B}"/>
              </a:ext>
            </a:extLst>
          </p:cNvPr>
          <p:cNvGrpSpPr/>
          <p:nvPr/>
        </p:nvGrpSpPr>
        <p:grpSpPr>
          <a:xfrm>
            <a:off x="226014" y="818365"/>
            <a:ext cx="8691965" cy="3227140"/>
            <a:chOff x="226014" y="889526"/>
            <a:chExt cx="8691965" cy="1486286"/>
          </a:xfrm>
        </p:grpSpPr>
        <p:sp>
          <p:nvSpPr>
            <p:cNvPr id="18" name="Shape 5">
              <a:extLst>
                <a:ext uri="{FF2B5EF4-FFF2-40B4-BE49-F238E27FC236}">
                  <a16:creationId xmlns:a16="http://schemas.microsoft.com/office/drawing/2014/main" id="{954FADE6-D593-48C9-B96E-EE8EC89D42E5}"/>
                </a:ext>
              </a:extLst>
            </p:cNvPr>
            <p:cNvSpPr/>
            <p:nvPr/>
          </p:nvSpPr>
          <p:spPr>
            <a:xfrm>
              <a:off x="226014" y="964859"/>
              <a:ext cx="8691965" cy="141095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9" name="Text 7">
              <a:extLst>
                <a:ext uri="{FF2B5EF4-FFF2-40B4-BE49-F238E27FC236}">
                  <a16:creationId xmlns:a16="http://schemas.microsoft.com/office/drawing/2014/main" id="{A2CD7EBB-C44C-4135-A642-BCF65268039E}"/>
                </a:ext>
              </a:extLst>
            </p:cNvPr>
            <p:cNvSpPr/>
            <p:nvPr/>
          </p:nvSpPr>
          <p:spPr>
            <a:xfrm>
              <a:off x="327776" y="896561"/>
              <a:ext cx="66917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4-3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20" name="Text 8">
              <a:extLst>
                <a:ext uri="{FF2B5EF4-FFF2-40B4-BE49-F238E27FC236}">
                  <a16:creationId xmlns:a16="http://schemas.microsoft.com/office/drawing/2014/main" id="{1213CE2C-2018-4120-ACF4-3639591FF1CE}"/>
                </a:ext>
              </a:extLst>
            </p:cNvPr>
            <p:cNvSpPr/>
            <p:nvPr/>
          </p:nvSpPr>
          <p:spPr>
            <a:xfrm>
              <a:off x="767856" y="889526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기술개발팀 </a:t>
              </a: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R&amp;D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역량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21" name="Text 9">
              <a:extLst>
                <a:ext uri="{FF2B5EF4-FFF2-40B4-BE49-F238E27FC236}">
                  <a16:creationId xmlns:a16="http://schemas.microsoft.com/office/drawing/2014/main" id="{B293901F-FD51-4A9D-A832-FCFD02C2F7F7}"/>
                </a:ext>
              </a:extLst>
            </p:cNvPr>
            <p:cNvSpPr/>
            <p:nvPr/>
          </p:nvSpPr>
          <p:spPr>
            <a:xfrm>
              <a:off x="615455" y="1318853"/>
              <a:ext cx="8060089" cy="948073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AA14237D-B3C8-4D21-BEE5-23673ACB9DFC}"/>
              </a:ext>
            </a:extLst>
          </p:cNvPr>
          <p:cNvGrpSpPr/>
          <p:nvPr/>
        </p:nvGrpSpPr>
        <p:grpSpPr>
          <a:xfrm>
            <a:off x="226014" y="4077157"/>
            <a:ext cx="8591843" cy="775024"/>
            <a:chOff x="146886" y="4140463"/>
            <a:chExt cx="8591843" cy="775024"/>
          </a:xfrm>
        </p:grpSpPr>
        <p:sp>
          <p:nvSpPr>
            <p:cNvPr id="23" name="Shape 6">
              <a:extLst>
                <a:ext uri="{FF2B5EF4-FFF2-40B4-BE49-F238E27FC236}">
                  <a16:creationId xmlns:a16="http://schemas.microsoft.com/office/drawing/2014/main" id="{FB02C569-1B1B-44DE-BB14-946ED7FDB401}"/>
                </a:ext>
              </a:extLst>
            </p:cNvPr>
            <p:cNvSpPr/>
            <p:nvPr/>
          </p:nvSpPr>
          <p:spPr>
            <a:xfrm>
              <a:off x="193433" y="4140463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24" name="Text 7">
              <a:extLst>
                <a:ext uri="{FF2B5EF4-FFF2-40B4-BE49-F238E27FC236}">
                  <a16:creationId xmlns:a16="http://schemas.microsoft.com/office/drawing/2014/main" id="{CF10C6B6-7ADD-4DBC-A33C-E5E1CC88CD23}"/>
                </a:ext>
              </a:extLst>
            </p:cNvPr>
            <p:cNvSpPr/>
            <p:nvPr/>
          </p:nvSpPr>
          <p:spPr>
            <a:xfrm>
              <a:off x="239855" y="4140463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25" name="Shape 8">
              <a:extLst>
                <a:ext uri="{FF2B5EF4-FFF2-40B4-BE49-F238E27FC236}">
                  <a16:creationId xmlns:a16="http://schemas.microsoft.com/office/drawing/2014/main" id="{D5A9607B-D339-439F-BEBC-397FB78DB674}"/>
                </a:ext>
              </a:extLst>
            </p:cNvPr>
            <p:cNvSpPr/>
            <p:nvPr/>
          </p:nvSpPr>
          <p:spPr>
            <a:xfrm>
              <a:off x="146886" y="4386793"/>
              <a:ext cx="8591843" cy="522832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26" name="Text 9">
              <a:extLst>
                <a:ext uri="{FF2B5EF4-FFF2-40B4-BE49-F238E27FC236}">
                  <a16:creationId xmlns:a16="http://schemas.microsoft.com/office/drawing/2014/main" id="{8C2D2477-AEB3-4595-A7C4-9C1FA2F4B7AE}"/>
                </a:ext>
              </a:extLst>
            </p:cNvPr>
            <p:cNvSpPr/>
            <p:nvPr/>
          </p:nvSpPr>
          <p:spPr>
            <a:xfrm>
              <a:off x="249702" y="4526299"/>
              <a:ext cx="8486335" cy="38918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본 과제 수행과 직접 관련된 연구팀의 기술 역량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보유 특허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논문 수상 실적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핵심 연구원 역할 등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R&amp;D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수행 역량 중심으로 작성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해당 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팀 소개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창업팀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이력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학력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경력 등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는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IR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자료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별첨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에 기재 필요</a:t>
              </a:r>
            </a:p>
            <a:p>
              <a:pPr fontAlgn="base" latinLnBrk="1"/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 *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IR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자료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별첨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가 없는 경우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연구개발계획서에 보완 작성 가능</a:t>
              </a:r>
            </a:p>
            <a:p>
              <a:pPr marL="171450" indent="-171450">
                <a:buFontTx/>
                <a:buChar char="-"/>
              </a:pP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직사각형 7">
            <a:extLst>
              <a:ext uri="{FF2B5EF4-FFF2-40B4-BE49-F238E27FC236}">
                <a16:creationId xmlns:a16="http://schemas.microsoft.com/office/drawing/2014/main" id="{FEECC9DF-48B6-468B-83D9-5EB1E4B9050B}"/>
              </a:ext>
            </a:extLst>
          </p:cNvPr>
          <p:cNvSpPr/>
          <p:nvPr/>
        </p:nvSpPr>
        <p:spPr>
          <a:xfrm>
            <a:off x="361281" y="149453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800" i="1" dirty="0" err="1">
                <a:solidFill>
                  <a:srgbClr val="AAAAAA"/>
                </a:solidFill>
              </a:rPr>
              <a:t>연구팀의</a:t>
            </a:r>
            <a:r>
              <a:rPr lang="en-US" altLang="ko-KR" sz="800" i="1" dirty="0">
                <a:solidFill>
                  <a:srgbClr val="AAAAAA"/>
                </a:solidFill>
              </a:rPr>
              <a:t> R&amp;D </a:t>
            </a:r>
            <a:r>
              <a:rPr lang="en-US" altLang="ko-KR" sz="800" i="1" dirty="0" err="1">
                <a:solidFill>
                  <a:srgbClr val="AAAAAA"/>
                </a:solidFill>
              </a:rPr>
              <a:t>수행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역량을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기재하세요</a:t>
            </a:r>
            <a:r>
              <a:rPr lang="en-US" altLang="ko-KR" sz="800" i="1" dirty="0">
                <a:solidFill>
                  <a:srgbClr val="AAAAAA"/>
                </a:solidFill>
              </a:rPr>
              <a:t>.</a:t>
            </a:r>
            <a:endParaRPr lang="en-US" altLang="ko-KR" sz="800" dirty="0"/>
          </a:p>
          <a:p>
            <a:endParaRPr lang="en-US" altLang="ko-KR" sz="800" dirty="0"/>
          </a:p>
          <a:p>
            <a:r>
              <a:rPr lang="en-US" altLang="ko-KR" sz="800" i="1" dirty="0">
                <a:solidFill>
                  <a:srgbClr val="AAAAAA"/>
                </a:solidFill>
              </a:rPr>
              <a:t>· </a:t>
            </a:r>
            <a:r>
              <a:rPr lang="en-US" altLang="ko-KR" sz="800" i="1" dirty="0" err="1">
                <a:solidFill>
                  <a:srgbClr val="AAAAAA"/>
                </a:solidFill>
              </a:rPr>
              <a:t>보유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특허</a:t>
            </a:r>
            <a:r>
              <a:rPr lang="en-US" altLang="ko-KR" sz="800" i="1" dirty="0">
                <a:solidFill>
                  <a:srgbClr val="AAAAAA"/>
                </a:solidFill>
              </a:rPr>
              <a:t>:</a:t>
            </a:r>
            <a:endParaRPr lang="en-US" altLang="ko-KR" sz="800" dirty="0"/>
          </a:p>
          <a:p>
            <a:r>
              <a:rPr lang="en-US" altLang="ko-KR" sz="800" i="1" dirty="0">
                <a:solidFill>
                  <a:srgbClr val="AAAAAA"/>
                </a:solidFill>
              </a:rPr>
              <a:t>· </a:t>
            </a:r>
            <a:r>
              <a:rPr lang="en-US" altLang="ko-KR" sz="800" i="1" dirty="0" err="1">
                <a:solidFill>
                  <a:srgbClr val="AAAAAA"/>
                </a:solidFill>
              </a:rPr>
              <a:t>논문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실적</a:t>
            </a:r>
            <a:r>
              <a:rPr lang="en-US" altLang="ko-KR" sz="800" i="1" dirty="0">
                <a:solidFill>
                  <a:srgbClr val="AAAAAA"/>
                </a:solidFill>
              </a:rPr>
              <a:t>:</a:t>
            </a:r>
            <a:endParaRPr lang="en-US" altLang="ko-KR" sz="800" dirty="0"/>
          </a:p>
          <a:p>
            <a:r>
              <a:rPr lang="en-US" altLang="ko-KR" sz="800" i="1" dirty="0">
                <a:solidFill>
                  <a:srgbClr val="AAAAAA"/>
                </a:solidFill>
              </a:rPr>
              <a:t>· </a:t>
            </a:r>
            <a:r>
              <a:rPr lang="en-US" altLang="ko-KR" sz="800" i="1" dirty="0" err="1">
                <a:solidFill>
                  <a:srgbClr val="AAAAAA"/>
                </a:solidFill>
              </a:rPr>
              <a:t>수상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실적</a:t>
            </a:r>
            <a:r>
              <a:rPr lang="en-US" altLang="ko-KR" sz="800" i="1" dirty="0">
                <a:solidFill>
                  <a:srgbClr val="AAAAAA"/>
                </a:solidFill>
              </a:rPr>
              <a:t>:</a:t>
            </a:r>
            <a:endParaRPr lang="en-US" altLang="ko-KR" sz="800" dirty="0"/>
          </a:p>
          <a:p>
            <a:r>
              <a:rPr lang="en-US" altLang="ko-KR" sz="800" i="1" dirty="0">
                <a:solidFill>
                  <a:srgbClr val="AAAAAA"/>
                </a:solidFill>
              </a:rPr>
              <a:t>· </a:t>
            </a:r>
            <a:r>
              <a:rPr lang="en-US" altLang="ko-KR" sz="800" i="1" dirty="0" err="1">
                <a:solidFill>
                  <a:srgbClr val="AAAAAA"/>
                </a:solidFill>
              </a:rPr>
              <a:t>핵심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연구원별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역할</a:t>
            </a:r>
            <a:r>
              <a:rPr lang="en-US" altLang="ko-KR" sz="800" i="1" dirty="0">
                <a:solidFill>
                  <a:srgbClr val="AAAAAA"/>
                </a:solidFill>
              </a:rPr>
              <a:t>:</a:t>
            </a:r>
            <a:endParaRPr lang="en-US" altLang="ko-KR" sz="800" dirty="0"/>
          </a:p>
          <a:p>
            <a:endParaRPr lang="en-US" altLang="ko-KR" sz="800" dirty="0"/>
          </a:p>
          <a:p>
            <a:r>
              <a:rPr lang="en-US" altLang="ko-KR" sz="800" i="1" dirty="0">
                <a:solidFill>
                  <a:srgbClr val="AAAAAA"/>
                </a:solidFill>
              </a:rPr>
              <a:t>※ 팀 </a:t>
            </a:r>
            <a:r>
              <a:rPr lang="en-US" altLang="ko-KR" sz="800" i="1" dirty="0" err="1">
                <a:solidFill>
                  <a:srgbClr val="AAAAAA"/>
                </a:solidFill>
              </a:rPr>
              <a:t>소개</a:t>
            </a:r>
            <a:r>
              <a:rPr lang="en-US" altLang="ko-KR" sz="800" i="1" dirty="0">
                <a:solidFill>
                  <a:srgbClr val="AAAAAA"/>
                </a:solidFill>
              </a:rPr>
              <a:t>(</a:t>
            </a:r>
            <a:r>
              <a:rPr lang="en-US" altLang="ko-KR" sz="800" i="1" dirty="0" err="1">
                <a:solidFill>
                  <a:srgbClr val="AAAAAA"/>
                </a:solidFill>
              </a:rPr>
              <a:t>창업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이력</a:t>
            </a:r>
            <a:r>
              <a:rPr lang="en-US" altLang="ko-KR" sz="800" i="1" dirty="0">
                <a:solidFill>
                  <a:srgbClr val="AAAAAA"/>
                </a:solidFill>
              </a:rPr>
              <a:t>, </a:t>
            </a:r>
            <a:r>
              <a:rPr lang="en-US" altLang="ko-KR" sz="800" i="1" dirty="0" err="1">
                <a:solidFill>
                  <a:srgbClr val="AAAAAA"/>
                </a:solidFill>
              </a:rPr>
              <a:t>학력</a:t>
            </a:r>
            <a:r>
              <a:rPr lang="en-US" altLang="ko-KR" sz="800" i="1" dirty="0">
                <a:solidFill>
                  <a:srgbClr val="AAAAAA"/>
                </a:solidFill>
              </a:rPr>
              <a:t>, </a:t>
            </a:r>
            <a:r>
              <a:rPr lang="en-US" altLang="ko-KR" sz="800" i="1" dirty="0" err="1">
                <a:solidFill>
                  <a:srgbClr val="AAAAAA"/>
                </a:solidFill>
              </a:rPr>
              <a:t>경력</a:t>
            </a:r>
            <a:r>
              <a:rPr lang="en-US" altLang="ko-KR" sz="800" i="1" dirty="0">
                <a:solidFill>
                  <a:srgbClr val="AAAAAA"/>
                </a:solidFill>
              </a:rPr>
              <a:t> 등)는 </a:t>
            </a:r>
            <a:r>
              <a:rPr lang="en-US" altLang="ko-KR" sz="800" i="1" dirty="0" err="1">
                <a:solidFill>
                  <a:srgbClr val="AAAAAA"/>
                </a:solidFill>
              </a:rPr>
              <a:t>IR자료를</a:t>
            </a:r>
            <a:r>
              <a:rPr lang="en-US" altLang="ko-KR" sz="800" i="1" dirty="0">
                <a:solidFill>
                  <a:srgbClr val="AAAAAA"/>
                </a:solidFill>
              </a:rPr>
              <a:t> </a:t>
            </a:r>
            <a:r>
              <a:rPr lang="en-US" altLang="ko-KR" sz="800" i="1" dirty="0" err="1">
                <a:solidFill>
                  <a:srgbClr val="AAAAAA"/>
                </a:solidFill>
              </a:rPr>
              <a:t>활용하세요</a:t>
            </a:r>
            <a:r>
              <a:rPr lang="en-US" altLang="ko-KR" sz="800" i="1" dirty="0">
                <a:solidFill>
                  <a:srgbClr val="AAAAAA"/>
                </a:solidFill>
              </a:rPr>
              <a:t>.</a:t>
            </a:r>
            <a:endParaRPr lang="en-US" altLang="ko-KR" sz="800" dirty="0"/>
          </a:p>
        </p:txBody>
      </p:sp>
    </p:spTree>
    <p:extLst>
      <p:ext uri="{BB962C8B-B14F-4D97-AF65-F5344CB8AC3E}">
        <p14:creationId xmlns:p14="http://schemas.microsoft.com/office/powerpoint/2010/main" val="14426867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5.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기술사업화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14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E3ACD445-BC23-4D3F-EBF7-B0F9CE9E87F5}"/>
              </a:ext>
            </a:extLst>
          </p:cNvPr>
          <p:cNvGrpSpPr/>
          <p:nvPr/>
        </p:nvGrpSpPr>
        <p:grpSpPr>
          <a:xfrm>
            <a:off x="232114" y="869747"/>
            <a:ext cx="8691966" cy="274320"/>
            <a:chOff x="232114" y="1068439"/>
            <a:chExt cx="8691966" cy="274320"/>
          </a:xfrm>
        </p:grpSpPr>
        <p:sp>
          <p:nvSpPr>
            <p:cNvPr id="4" name="Shape 6">
              <a:extLst>
                <a:ext uri="{FF2B5EF4-FFF2-40B4-BE49-F238E27FC236}">
                  <a16:creationId xmlns:a16="http://schemas.microsoft.com/office/drawing/2014/main" id="{1514E0F7-8098-B4B8-93BD-3C7C321A018D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" name="Text 15">
              <a:extLst>
                <a:ext uri="{FF2B5EF4-FFF2-40B4-BE49-F238E27FC236}">
                  <a16:creationId xmlns:a16="http://schemas.microsoft.com/office/drawing/2014/main" id="{3A0FB3A7-CE76-D2AB-B52F-56CE53E386C5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※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시장현황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경쟁분석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비즈니스 모델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사업화 로드맵은 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IR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자료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(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별첨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)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를 활용하시기 바람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.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본 항목은 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R&amp;D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결과물 중심의 사업화 계획을 기재</a:t>
              </a: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5A996C30-F9DD-795F-588E-44101A14B12D}"/>
              </a:ext>
            </a:extLst>
          </p:cNvPr>
          <p:cNvGrpSpPr/>
          <p:nvPr/>
        </p:nvGrpSpPr>
        <p:grpSpPr>
          <a:xfrm>
            <a:off x="232115" y="1279674"/>
            <a:ext cx="8691965" cy="3403967"/>
            <a:chOff x="232115" y="950281"/>
            <a:chExt cx="8691965" cy="3403967"/>
          </a:xfrm>
        </p:grpSpPr>
        <p:sp>
          <p:nvSpPr>
            <p:cNvPr id="18" name="Shape 5">
              <a:extLst>
                <a:ext uri="{FF2B5EF4-FFF2-40B4-BE49-F238E27FC236}">
                  <a16:creationId xmlns:a16="http://schemas.microsoft.com/office/drawing/2014/main" id="{9B89E48D-DAA5-BB1B-4FE3-C7280919A9DD}"/>
                </a:ext>
              </a:extLst>
            </p:cNvPr>
            <p:cNvSpPr/>
            <p:nvPr/>
          </p:nvSpPr>
          <p:spPr>
            <a:xfrm>
              <a:off x="232115" y="950281"/>
              <a:ext cx="8691965" cy="340396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9" name="Text 7">
              <a:extLst>
                <a:ext uri="{FF2B5EF4-FFF2-40B4-BE49-F238E27FC236}">
                  <a16:creationId xmlns:a16="http://schemas.microsoft.com/office/drawing/2014/main" id="{368990FB-4AEB-B86B-97DF-E9D3CCC35E6F}"/>
                </a:ext>
              </a:extLst>
            </p:cNvPr>
            <p:cNvSpPr/>
            <p:nvPr/>
          </p:nvSpPr>
          <p:spPr>
            <a:xfrm>
              <a:off x="327776" y="996002"/>
              <a:ext cx="66282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5-1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20" name="Text 8">
              <a:extLst>
                <a:ext uri="{FF2B5EF4-FFF2-40B4-BE49-F238E27FC236}">
                  <a16:creationId xmlns:a16="http://schemas.microsoft.com/office/drawing/2014/main" id="{FC2FEC2F-A81D-40A4-8923-4C4F93C16476}"/>
                </a:ext>
              </a:extLst>
            </p:cNvPr>
            <p:cNvSpPr/>
            <p:nvPr/>
          </p:nvSpPr>
          <p:spPr>
            <a:xfrm>
              <a:off x="729756" y="995318"/>
              <a:ext cx="334059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개발결과물 활용방안 및 기대효과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13" name="Table 0">
            <a:extLst>
              <a:ext uri="{FF2B5EF4-FFF2-40B4-BE49-F238E27FC236}">
                <a16:creationId xmlns:a16="http://schemas.microsoft.com/office/drawing/2014/main" id="{493A9C44-9820-4366-A0C6-1650E341C1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741065"/>
              </p:ext>
            </p:extLst>
          </p:nvPr>
        </p:nvGraphicFramePr>
        <p:xfrm>
          <a:off x="343779" y="2088606"/>
          <a:ext cx="8456441" cy="1333500"/>
        </p:xfrm>
        <a:graphic>
          <a:graphicData uri="http://schemas.openxmlformats.org/drawingml/2006/table">
            <a:tbl>
              <a:tblPr/>
              <a:tblGrid>
                <a:gridCol w="23534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03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구분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 err="1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내용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주요성과물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활용분야 및 방안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45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기술적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경제적 기대 효과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" name="그룹 6">
            <a:extLst>
              <a:ext uri="{FF2B5EF4-FFF2-40B4-BE49-F238E27FC236}">
                <a16:creationId xmlns:a16="http://schemas.microsoft.com/office/drawing/2014/main" id="{44F99F28-A6F2-C1FA-9D9E-71DF6F7546BE}"/>
              </a:ext>
            </a:extLst>
          </p:cNvPr>
          <p:cNvGrpSpPr/>
          <p:nvPr/>
        </p:nvGrpSpPr>
        <p:grpSpPr>
          <a:xfrm>
            <a:off x="332237" y="3645385"/>
            <a:ext cx="8467983" cy="775024"/>
            <a:chOff x="146886" y="4140463"/>
            <a:chExt cx="8591843" cy="775024"/>
          </a:xfrm>
        </p:grpSpPr>
        <p:sp>
          <p:nvSpPr>
            <p:cNvPr id="8" name="Shape 6">
              <a:extLst>
                <a:ext uri="{FF2B5EF4-FFF2-40B4-BE49-F238E27FC236}">
                  <a16:creationId xmlns:a16="http://schemas.microsoft.com/office/drawing/2014/main" id="{E27A589C-721F-3FE9-8BB2-D7A3A6CF5F8C}"/>
                </a:ext>
              </a:extLst>
            </p:cNvPr>
            <p:cNvSpPr/>
            <p:nvPr/>
          </p:nvSpPr>
          <p:spPr>
            <a:xfrm>
              <a:off x="193433" y="4140463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9" name="Text 7">
              <a:extLst>
                <a:ext uri="{FF2B5EF4-FFF2-40B4-BE49-F238E27FC236}">
                  <a16:creationId xmlns:a16="http://schemas.microsoft.com/office/drawing/2014/main" id="{55BF2D5A-02F7-9256-7376-A2FEC18BCBFB}"/>
                </a:ext>
              </a:extLst>
            </p:cNvPr>
            <p:cNvSpPr/>
            <p:nvPr/>
          </p:nvSpPr>
          <p:spPr>
            <a:xfrm>
              <a:off x="239855" y="4140463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10" name="Shape 8">
              <a:extLst>
                <a:ext uri="{FF2B5EF4-FFF2-40B4-BE49-F238E27FC236}">
                  <a16:creationId xmlns:a16="http://schemas.microsoft.com/office/drawing/2014/main" id="{8589B20E-615E-1EFB-8FBF-51398898FAF3}"/>
                </a:ext>
              </a:extLst>
            </p:cNvPr>
            <p:cNvSpPr/>
            <p:nvPr/>
          </p:nvSpPr>
          <p:spPr>
            <a:xfrm>
              <a:off x="146886" y="4386793"/>
              <a:ext cx="8591843" cy="522832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11" name="Text 9">
              <a:extLst>
                <a:ext uri="{FF2B5EF4-FFF2-40B4-BE49-F238E27FC236}">
                  <a16:creationId xmlns:a16="http://schemas.microsoft.com/office/drawing/2014/main" id="{720920B9-3C05-4519-D758-1BB56AFB6F32}"/>
                </a:ext>
              </a:extLst>
            </p:cNvPr>
            <p:cNvSpPr/>
            <p:nvPr/>
          </p:nvSpPr>
          <p:spPr>
            <a:xfrm>
              <a:off x="249702" y="4526299"/>
              <a:ext cx="8486335" cy="38918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1. R&amp;D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결과물 중심의 사업화 계획을 객관적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·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체계적으로 기재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해당 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시장현황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경쟁분석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비즈니스 모델 사업화 로드맵은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IR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자료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별첨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에 작성 필요</a:t>
              </a:r>
            </a:p>
            <a:p>
              <a:pPr fontAlgn="base" latinLnBrk="1"/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*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IR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자료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별첨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가 없는 경우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연구개발계획서에 보완 작성 가능</a:t>
              </a:r>
            </a:p>
            <a:p>
              <a:pPr marL="171450" indent="-171450">
                <a:buFontTx/>
                <a:buChar char="-"/>
              </a:pP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3242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5.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기술사업화 계획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(</a:t>
            </a:r>
            <a:r>
              <a:rPr lang="ko-KR" altLang="en-US" sz="16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스케일업 </a:t>
            </a:r>
            <a:r>
              <a:rPr lang="ko-KR" altLang="en-US" sz="1600" b="1" dirty="0" err="1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팁스</a:t>
            </a:r>
            <a:r>
              <a:rPr lang="ko-KR" altLang="en-US" sz="16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/ </a:t>
            </a:r>
            <a:r>
              <a:rPr lang="ko-KR" altLang="en-US" sz="16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글로벌 </a:t>
            </a:r>
            <a:r>
              <a:rPr lang="ko-KR" altLang="en-US" sz="1600" b="1" dirty="0" err="1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팁스</a:t>
            </a:r>
            <a:r>
              <a:rPr lang="ko-KR" altLang="en-US" sz="16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작성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,</a:t>
            </a:r>
            <a:r>
              <a:rPr lang="en-US" altLang="ko-KR" sz="1600" b="1" dirty="0">
                <a:solidFill>
                  <a:srgbClr val="FF0000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DCP </a:t>
            </a:r>
            <a:r>
              <a:rPr lang="ko-KR" altLang="en-US" sz="1600" b="1" dirty="0">
                <a:solidFill>
                  <a:srgbClr val="FF0000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신청기업 </a:t>
            </a:r>
            <a:r>
              <a:rPr lang="ko-KR" altLang="en-US" sz="1600" b="1" dirty="0" err="1">
                <a:solidFill>
                  <a:srgbClr val="FF0000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미해당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)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15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5A996C30-F9DD-795F-588E-44101A14B12D}"/>
              </a:ext>
            </a:extLst>
          </p:cNvPr>
          <p:cNvGrpSpPr/>
          <p:nvPr/>
        </p:nvGrpSpPr>
        <p:grpSpPr>
          <a:xfrm>
            <a:off x="232115" y="818822"/>
            <a:ext cx="8691965" cy="4115128"/>
            <a:chOff x="232115" y="950281"/>
            <a:chExt cx="8691965" cy="3403967"/>
          </a:xfrm>
        </p:grpSpPr>
        <p:sp>
          <p:nvSpPr>
            <p:cNvPr id="18" name="Shape 5">
              <a:extLst>
                <a:ext uri="{FF2B5EF4-FFF2-40B4-BE49-F238E27FC236}">
                  <a16:creationId xmlns:a16="http://schemas.microsoft.com/office/drawing/2014/main" id="{9B89E48D-DAA5-BB1B-4FE3-C7280919A9DD}"/>
                </a:ext>
              </a:extLst>
            </p:cNvPr>
            <p:cNvSpPr/>
            <p:nvPr/>
          </p:nvSpPr>
          <p:spPr>
            <a:xfrm>
              <a:off x="232115" y="950281"/>
              <a:ext cx="8691965" cy="340396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9" name="Text 7">
              <a:extLst>
                <a:ext uri="{FF2B5EF4-FFF2-40B4-BE49-F238E27FC236}">
                  <a16:creationId xmlns:a16="http://schemas.microsoft.com/office/drawing/2014/main" id="{368990FB-4AEB-B86B-97DF-E9D3CCC35E6F}"/>
                </a:ext>
              </a:extLst>
            </p:cNvPr>
            <p:cNvSpPr/>
            <p:nvPr/>
          </p:nvSpPr>
          <p:spPr>
            <a:xfrm>
              <a:off x="327776" y="996002"/>
              <a:ext cx="73902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5</a:t>
              </a: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-2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20" name="Text 8">
              <a:extLst>
                <a:ext uri="{FF2B5EF4-FFF2-40B4-BE49-F238E27FC236}">
                  <a16:creationId xmlns:a16="http://schemas.microsoft.com/office/drawing/2014/main" id="{FC2FEC2F-A81D-40A4-8923-4C4F93C16476}"/>
                </a:ext>
              </a:extLst>
            </p:cNvPr>
            <p:cNvSpPr/>
            <p:nvPr/>
          </p:nvSpPr>
          <p:spPr>
            <a:xfrm>
              <a:off x="742456" y="988968"/>
              <a:ext cx="445819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투자유치 현황 및 사업화 연계 계획</a:t>
              </a:r>
              <a:endParaRPr lang="en-US" sz="1400" dirty="0">
                <a:latin typeface="+mn-ea"/>
              </a:endParaRPr>
            </a:p>
          </p:txBody>
        </p:sp>
      </p:grpSp>
      <p:sp>
        <p:nvSpPr>
          <p:cNvPr id="7" name="Text 15">
            <a:extLst>
              <a:ext uri="{FF2B5EF4-FFF2-40B4-BE49-F238E27FC236}">
                <a16:creationId xmlns:a16="http://schemas.microsoft.com/office/drawing/2014/main" id="{492E2100-EE1A-9B60-9C47-7ED87CC263A1}"/>
              </a:ext>
            </a:extLst>
          </p:cNvPr>
          <p:cNvSpPr/>
          <p:nvPr/>
        </p:nvSpPr>
        <p:spPr>
          <a:xfrm>
            <a:off x="358724" y="1261061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민간투자 유치 현황 및 사업화 연계 계획을 기재</a:t>
            </a: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213CB9A8-9094-67BE-9E6E-E275992DF0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716937"/>
              </p:ext>
            </p:extLst>
          </p:nvPr>
        </p:nvGraphicFramePr>
        <p:xfrm>
          <a:off x="344658" y="1758358"/>
          <a:ext cx="8440617" cy="1150620"/>
        </p:xfrm>
        <a:graphic>
          <a:graphicData uri="http://schemas.openxmlformats.org/drawingml/2006/table">
            <a:tbl>
              <a:tblPr bandRow="1"/>
              <a:tblGrid>
                <a:gridCol w="2055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526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8305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 err="1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투자사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50" b="1" dirty="0" err="1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운영사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)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명</a:t>
                      </a:r>
                      <a:endParaRPr lang="en-US" sz="95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투자금액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원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)</a:t>
                      </a:r>
                      <a:endParaRPr lang="en-US" sz="950" b="1" dirty="0">
                        <a:solidFill>
                          <a:srgbClr val="FFFFFF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kern="1200" dirty="0">
                          <a:solidFill>
                            <a:srgbClr val="FFFFFF"/>
                          </a:solidFill>
                          <a:latin typeface="+mj-ea"/>
                          <a:ea typeface="+mn-ea"/>
                          <a:cs typeface="+mn-cs"/>
                        </a:rPr>
                        <a:t>투자일자</a:t>
                      </a:r>
                      <a:endParaRPr lang="en-US" altLang="ko-KR" sz="950" b="1" kern="1200" dirty="0">
                        <a:solidFill>
                          <a:srgbClr val="FFFFFF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투자단계</a:t>
                      </a:r>
                      <a:endParaRPr lang="en-US" sz="95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0,000,000,000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20XX.</a:t>
                      </a:r>
                      <a:r>
                        <a:rPr lang="ko-KR" alt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XX.</a:t>
                      </a:r>
                      <a:r>
                        <a:rPr lang="ko-KR" alt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XX.</a:t>
                      </a:r>
                      <a:endParaRPr lang="en-US" sz="900" i="1" dirty="0">
                        <a:solidFill>
                          <a:srgbClr val="1CBED8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9164866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314559"/>
                  </a:ext>
                </a:extLst>
              </a:tr>
            </a:tbl>
          </a:graphicData>
        </a:graphic>
      </p:graphicFrame>
      <p:sp>
        <p:nvSpPr>
          <p:cNvPr id="23" name="Text 8">
            <a:extLst>
              <a:ext uri="{FF2B5EF4-FFF2-40B4-BE49-F238E27FC236}">
                <a16:creationId xmlns:a16="http://schemas.microsoft.com/office/drawing/2014/main" id="{1B025110-C4A6-458B-935C-403B50B3F089}"/>
              </a:ext>
            </a:extLst>
          </p:cNvPr>
          <p:cNvSpPr/>
          <p:nvPr/>
        </p:nvSpPr>
        <p:spPr>
          <a:xfrm>
            <a:off x="258091" y="2962664"/>
            <a:ext cx="4458194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[</a:t>
            </a:r>
            <a:r>
              <a:rPr lang="ko-KR" altLang="en-US" sz="1050" b="1" dirty="0" err="1">
                <a:solidFill>
                  <a:srgbClr val="1B3A6B"/>
                </a:solidFill>
                <a:latin typeface="+mn-ea"/>
              </a:rPr>
              <a:t>운영사</a:t>
            </a:r>
            <a:r>
              <a:rPr lang="ko-KR" altLang="en-US" sz="1050" b="1" dirty="0">
                <a:solidFill>
                  <a:srgbClr val="1B3A6B"/>
                </a:solidFill>
                <a:latin typeface="+mn-ea"/>
              </a:rPr>
              <a:t> 연계 계획</a:t>
            </a: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]</a:t>
            </a:r>
            <a:endParaRPr lang="en-US" sz="1050" dirty="0">
              <a:latin typeface="+mn-ea"/>
            </a:endParaRPr>
          </a:p>
        </p:txBody>
      </p:sp>
      <p:sp>
        <p:nvSpPr>
          <p:cNvPr id="24" name="Text 8">
            <a:extLst>
              <a:ext uri="{FF2B5EF4-FFF2-40B4-BE49-F238E27FC236}">
                <a16:creationId xmlns:a16="http://schemas.microsoft.com/office/drawing/2014/main" id="{1F94524C-5E61-40B7-8981-CFAAF0CFACD7}"/>
              </a:ext>
            </a:extLst>
          </p:cNvPr>
          <p:cNvSpPr/>
          <p:nvPr/>
        </p:nvSpPr>
        <p:spPr>
          <a:xfrm>
            <a:off x="258091" y="1417080"/>
            <a:ext cx="4458194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[</a:t>
            </a:r>
            <a:r>
              <a:rPr lang="ko-KR" altLang="en-US" sz="1050" b="1" dirty="0">
                <a:solidFill>
                  <a:srgbClr val="1B3A6B"/>
                </a:solidFill>
                <a:latin typeface="+mn-ea"/>
              </a:rPr>
              <a:t>투자유치 현황</a:t>
            </a: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]</a:t>
            </a:r>
            <a:endParaRPr lang="en-US" sz="1050" dirty="0">
              <a:latin typeface="+mn-ea"/>
            </a:endParaRPr>
          </a:p>
        </p:txBody>
      </p:sp>
      <p:sp>
        <p:nvSpPr>
          <p:cNvPr id="21" name="Shape 26">
            <a:extLst>
              <a:ext uri="{FF2B5EF4-FFF2-40B4-BE49-F238E27FC236}">
                <a16:creationId xmlns:a16="http://schemas.microsoft.com/office/drawing/2014/main" id="{F933DC58-72D3-439D-AC1F-196B0B1B65C0}"/>
              </a:ext>
            </a:extLst>
          </p:cNvPr>
          <p:cNvSpPr/>
          <p:nvPr/>
        </p:nvSpPr>
        <p:spPr>
          <a:xfrm>
            <a:off x="358724" y="3486412"/>
            <a:ext cx="1881556" cy="1119654"/>
          </a:xfrm>
          <a:prstGeom prst="rect">
            <a:avLst/>
          </a:prstGeom>
          <a:solidFill>
            <a:srgbClr val="EEF3FA"/>
          </a:solidFill>
          <a:ln w="12700">
            <a:solidFill>
              <a:srgbClr val="D0D8E8"/>
            </a:solidFill>
            <a:prstDash val="solid"/>
          </a:ln>
        </p:spPr>
        <p:txBody>
          <a:bodyPr anchor="ctr"/>
          <a:lstStyle/>
          <a:p>
            <a:pPr algn="ctr"/>
            <a:r>
              <a:rPr lang="ko-KR" altLang="en-US" sz="1000" b="1" dirty="0" err="1">
                <a:solidFill>
                  <a:srgbClr val="1B3A6B"/>
                </a:solidFill>
                <a:latin typeface="+mn-ea"/>
              </a:rPr>
              <a:t>운영사</a:t>
            </a:r>
            <a:r>
              <a:rPr lang="ko-KR" altLang="en-US" sz="1000" b="1" dirty="0">
                <a:solidFill>
                  <a:srgbClr val="1B3A6B"/>
                </a:solidFill>
                <a:latin typeface="+mn-ea"/>
              </a:rPr>
              <a:t> 연계 지원계획</a:t>
            </a:r>
          </a:p>
        </p:txBody>
      </p:sp>
      <p:sp>
        <p:nvSpPr>
          <p:cNvPr id="25" name="Shape 28">
            <a:extLst>
              <a:ext uri="{FF2B5EF4-FFF2-40B4-BE49-F238E27FC236}">
                <a16:creationId xmlns:a16="http://schemas.microsoft.com/office/drawing/2014/main" id="{549C2D95-9CFF-4383-BA3C-AAB2F901A2A4}"/>
              </a:ext>
            </a:extLst>
          </p:cNvPr>
          <p:cNvSpPr/>
          <p:nvPr/>
        </p:nvSpPr>
        <p:spPr>
          <a:xfrm>
            <a:off x="2240280" y="3486412"/>
            <a:ext cx="6544995" cy="1119653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8"/>
            </a:solidFill>
            <a:prstDash val="solid"/>
          </a:ln>
        </p:spPr>
      </p:sp>
      <p:sp>
        <p:nvSpPr>
          <p:cNvPr id="26" name="Text 9">
            <a:extLst>
              <a:ext uri="{FF2B5EF4-FFF2-40B4-BE49-F238E27FC236}">
                <a16:creationId xmlns:a16="http://schemas.microsoft.com/office/drawing/2014/main" id="{873907B1-96B9-428C-AEFE-4464545F5C35}"/>
              </a:ext>
            </a:extLst>
          </p:cNvPr>
          <p:cNvSpPr/>
          <p:nvPr/>
        </p:nvSpPr>
        <p:spPr>
          <a:xfrm>
            <a:off x="2387106" y="3427091"/>
            <a:ext cx="4366392" cy="116928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altLang="ko-KR" sz="1000" dirty="0">
                <a:latin typeface="+mn-ea"/>
              </a:rPr>
              <a:t>(1) </a:t>
            </a:r>
            <a:r>
              <a:rPr lang="ko-KR" altLang="en-US" sz="1000" dirty="0" err="1">
                <a:latin typeface="+mn-ea"/>
              </a:rPr>
              <a:t>운영사</a:t>
            </a:r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 err="1">
                <a:latin typeface="+mn-ea"/>
              </a:rPr>
              <a:t>투자사</a:t>
            </a:r>
            <a:r>
              <a:rPr lang="en-US" altLang="ko-KR" sz="1000" dirty="0">
                <a:latin typeface="+mn-ea"/>
              </a:rPr>
              <a:t>)</a:t>
            </a:r>
            <a:r>
              <a:rPr lang="ko-KR" altLang="en-US" sz="1000" dirty="0">
                <a:latin typeface="+mn-ea"/>
              </a:rPr>
              <a:t> 연계지원 계획</a:t>
            </a:r>
            <a:endParaRPr lang="en-US" altLang="ko-KR" sz="1000" dirty="0">
              <a:latin typeface="+mn-ea"/>
            </a:endParaRPr>
          </a:p>
          <a:p>
            <a:r>
              <a:rPr lang="en-US" altLang="ko-KR" sz="1000" dirty="0">
                <a:latin typeface="+mn-ea"/>
              </a:rPr>
              <a:t> - </a:t>
            </a:r>
            <a:r>
              <a:rPr lang="ko-KR" altLang="en-US" sz="1000" dirty="0">
                <a:latin typeface="+mn-ea"/>
              </a:rPr>
              <a:t>내용을 입력하세요</a:t>
            </a:r>
            <a:r>
              <a:rPr lang="en-US" altLang="ko-KR" sz="1000" dirty="0">
                <a:latin typeface="+mn-ea"/>
              </a:rPr>
              <a:t>.</a:t>
            </a:r>
          </a:p>
          <a:p>
            <a:endParaRPr lang="en-US" altLang="ko-KR" sz="1000" dirty="0">
              <a:latin typeface="+mn-ea"/>
            </a:endParaRPr>
          </a:p>
          <a:p>
            <a:r>
              <a:rPr lang="en-US" altLang="ko-KR" sz="1000" dirty="0">
                <a:latin typeface="+mn-ea"/>
              </a:rPr>
              <a:t>(2) </a:t>
            </a:r>
            <a:r>
              <a:rPr lang="ko-KR" altLang="en-US" sz="1000" dirty="0" err="1">
                <a:latin typeface="+mn-ea"/>
              </a:rPr>
              <a:t>운영사</a:t>
            </a:r>
            <a:r>
              <a:rPr lang="ko-KR" altLang="en-US" sz="1000" dirty="0">
                <a:latin typeface="+mn-ea"/>
              </a:rPr>
              <a:t> 컨소시엄</a:t>
            </a:r>
            <a:r>
              <a:rPr lang="en-US" altLang="ko-KR" sz="1000" dirty="0">
                <a:latin typeface="+mn-ea"/>
              </a:rPr>
              <a:t>(</a:t>
            </a:r>
            <a:r>
              <a:rPr lang="ko-KR" altLang="en-US" sz="1000" dirty="0">
                <a:latin typeface="+mn-ea"/>
              </a:rPr>
              <a:t>기업성장 지원기관</a:t>
            </a:r>
            <a:r>
              <a:rPr lang="en-US" altLang="ko-KR" sz="1000" dirty="0">
                <a:latin typeface="+mn-ea"/>
              </a:rPr>
              <a:t>)</a:t>
            </a:r>
            <a:r>
              <a:rPr lang="ko-KR" altLang="en-US" sz="1000" dirty="0">
                <a:latin typeface="+mn-ea"/>
              </a:rPr>
              <a:t> 스케일업 계획</a:t>
            </a:r>
            <a:endParaRPr lang="en-US" altLang="ko-KR" sz="1000" dirty="0">
              <a:latin typeface="+mn-ea"/>
            </a:endParaRPr>
          </a:p>
          <a:p>
            <a:r>
              <a:rPr lang="en-US" altLang="ko-KR" sz="1000" dirty="0">
                <a:latin typeface="+mn-ea"/>
              </a:rPr>
              <a:t> - </a:t>
            </a:r>
            <a:r>
              <a:rPr lang="ko-KR" altLang="en-US" sz="1000" dirty="0">
                <a:latin typeface="+mn-ea"/>
              </a:rPr>
              <a:t>내용을 입력하세요</a:t>
            </a:r>
            <a:r>
              <a:rPr lang="en-US" altLang="ko-KR" sz="1000" dirty="0">
                <a:latin typeface="+mn-ea"/>
              </a:rPr>
              <a:t>.</a:t>
            </a:r>
          </a:p>
        </p:txBody>
      </p:sp>
      <p:sp>
        <p:nvSpPr>
          <p:cNvPr id="3" name="Text 15">
            <a:extLst>
              <a:ext uri="{FF2B5EF4-FFF2-40B4-BE49-F238E27FC236}">
                <a16:creationId xmlns:a16="http://schemas.microsoft.com/office/drawing/2014/main" id="{ECEAEAF9-D001-8602-14A2-9D1CE741BDF8}"/>
              </a:ext>
            </a:extLst>
          </p:cNvPr>
          <p:cNvSpPr/>
          <p:nvPr/>
        </p:nvSpPr>
        <p:spPr>
          <a:xfrm>
            <a:off x="327776" y="3216919"/>
            <a:ext cx="7685924" cy="25980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※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운영사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투자사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와 협의 후 주관기관이 기재 필요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글로벌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팁스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요건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2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에 해당하는 기업의 경우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,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운영사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연계 희망 계획 기재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endParaRPr lang="ko-KR" altLang="en-US" sz="850" dirty="0">
              <a:solidFill>
                <a:srgbClr val="88888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495723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5.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기술사업화 계획</a:t>
            </a:r>
            <a:r>
              <a:rPr lang="en-US" altLang="ko-KR" sz="24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 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(DCP </a:t>
            </a:r>
            <a:r>
              <a:rPr lang="ko-KR" altLang="en-US" sz="16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신청기업 작성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,</a:t>
            </a:r>
            <a:r>
              <a:rPr lang="en-US" altLang="ko-KR" sz="1600" b="1" dirty="0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 </a:t>
            </a:r>
            <a:r>
              <a:rPr lang="ko-KR" altLang="en-US" sz="1600" b="1" dirty="0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스케일업 </a:t>
            </a:r>
            <a:r>
              <a:rPr lang="ko-KR" altLang="en-US" sz="1600" b="1" dirty="0" err="1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팁스</a:t>
            </a:r>
            <a:r>
              <a:rPr lang="ko-KR" altLang="en-US" sz="1600" b="1" dirty="0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 </a:t>
            </a:r>
            <a:r>
              <a:rPr lang="en-US" altLang="ko-KR" sz="1600" b="1" dirty="0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/ </a:t>
            </a:r>
            <a:r>
              <a:rPr lang="ko-KR" altLang="en-US" sz="1600" b="1" dirty="0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글로벌 </a:t>
            </a:r>
            <a:r>
              <a:rPr lang="ko-KR" altLang="en-US" sz="1600" b="1" dirty="0" err="1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팁스</a:t>
            </a:r>
            <a:r>
              <a:rPr lang="ko-KR" altLang="en-US" sz="1600" b="1" dirty="0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 </a:t>
            </a:r>
            <a:r>
              <a:rPr lang="ko-KR" altLang="en-US" sz="1600" b="1" dirty="0" err="1">
                <a:solidFill>
                  <a:srgbClr val="FF0000"/>
                </a:solidFill>
                <a:latin typeface="+mj-ea"/>
                <a:cs typeface="Malgun Gothic Semilight" panose="020B0502040204020203" pitchFamily="50" charset="-127"/>
              </a:rPr>
              <a:t>미해당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)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16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5A996C30-F9DD-795F-588E-44101A14B12D}"/>
              </a:ext>
            </a:extLst>
          </p:cNvPr>
          <p:cNvGrpSpPr/>
          <p:nvPr/>
        </p:nvGrpSpPr>
        <p:grpSpPr>
          <a:xfrm>
            <a:off x="232115" y="863559"/>
            <a:ext cx="8691965" cy="4070391"/>
            <a:chOff x="232115" y="950281"/>
            <a:chExt cx="8691965" cy="3403967"/>
          </a:xfrm>
        </p:grpSpPr>
        <p:sp>
          <p:nvSpPr>
            <p:cNvPr id="18" name="Shape 5">
              <a:extLst>
                <a:ext uri="{FF2B5EF4-FFF2-40B4-BE49-F238E27FC236}">
                  <a16:creationId xmlns:a16="http://schemas.microsoft.com/office/drawing/2014/main" id="{9B89E48D-DAA5-BB1B-4FE3-C7280919A9DD}"/>
                </a:ext>
              </a:extLst>
            </p:cNvPr>
            <p:cNvSpPr/>
            <p:nvPr/>
          </p:nvSpPr>
          <p:spPr>
            <a:xfrm>
              <a:off x="232115" y="950281"/>
              <a:ext cx="8691965" cy="340396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9" name="Text 7">
              <a:extLst>
                <a:ext uri="{FF2B5EF4-FFF2-40B4-BE49-F238E27FC236}">
                  <a16:creationId xmlns:a16="http://schemas.microsoft.com/office/drawing/2014/main" id="{368990FB-4AEB-B86B-97DF-E9D3CCC35E6F}"/>
                </a:ext>
              </a:extLst>
            </p:cNvPr>
            <p:cNvSpPr/>
            <p:nvPr/>
          </p:nvSpPr>
          <p:spPr>
            <a:xfrm>
              <a:off x="327776" y="996002"/>
              <a:ext cx="73902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5</a:t>
              </a: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-2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20" name="Text 8">
              <a:extLst>
                <a:ext uri="{FF2B5EF4-FFF2-40B4-BE49-F238E27FC236}">
                  <a16:creationId xmlns:a16="http://schemas.microsoft.com/office/drawing/2014/main" id="{FC2FEC2F-A81D-40A4-8923-4C4F93C16476}"/>
                </a:ext>
              </a:extLst>
            </p:cNvPr>
            <p:cNvSpPr/>
            <p:nvPr/>
          </p:nvSpPr>
          <p:spPr>
            <a:xfrm>
              <a:off x="742456" y="988968"/>
              <a:ext cx="445819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투자유치 현황 및 사업화 연계 계획</a:t>
              </a:r>
              <a:endParaRPr lang="en-US" sz="1400" dirty="0">
                <a:latin typeface="+mn-ea"/>
              </a:endParaRPr>
            </a:p>
          </p:txBody>
        </p:sp>
      </p:grpSp>
      <p:sp>
        <p:nvSpPr>
          <p:cNvPr id="7" name="Text 15">
            <a:extLst>
              <a:ext uri="{FF2B5EF4-FFF2-40B4-BE49-F238E27FC236}">
                <a16:creationId xmlns:a16="http://schemas.microsoft.com/office/drawing/2014/main" id="{492E2100-EE1A-9B60-9C47-7ED87CC263A1}"/>
              </a:ext>
            </a:extLst>
          </p:cNvPr>
          <p:cNvSpPr/>
          <p:nvPr/>
        </p:nvSpPr>
        <p:spPr>
          <a:xfrm>
            <a:off x="358724" y="1305483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민간투자 유치 현황 및 사업화 연계 계획을 기재</a:t>
            </a: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213CB9A8-9094-67BE-9E6E-E275992DF0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703332"/>
              </p:ext>
            </p:extLst>
          </p:nvPr>
        </p:nvGraphicFramePr>
        <p:xfrm>
          <a:off x="344658" y="1821266"/>
          <a:ext cx="8440617" cy="1150620"/>
        </p:xfrm>
        <a:graphic>
          <a:graphicData uri="http://schemas.openxmlformats.org/drawingml/2006/table">
            <a:tbl>
              <a:tblPr bandRow="1"/>
              <a:tblGrid>
                <a:gridCol w="2055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24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526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8305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 err="1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투자사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50" b="1" dirty="0" err="1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운영사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)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명</a:t>
                      </a:r>
                      <a:endParaRPr lang="en-US" sz="95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투자금액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원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)</a:t>
                      </a:r>
                      <a:endParaRPr lang="en-US" sz="950" b="1" dirty="0">
                        <a:solidFill>
                          <a:srgbClr val="FFFFFF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kern="1200" dirty="0">
                          <a:solidFill>
                            <a:srgbClr val="FFFFFF"/>
                          </a:solidFill>
                          <a:latin typeface="+mj-ea"/>
                          <a:ea typeface="+mn-ea"/>
                          <a:cs typeface="+mn-cs"/>
                        </a:rPr>
                        <a:t>투자일자</a:t>
                      </a:r>
                      <a:endParaRPr lang="en-US" altLang="ko-KR" sz="950" b="1" kern="1200" dirty="0">
                        <a:solidFill>
                          <a:srgbClr val="FFFFFF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투자단계</a:t>
                      </a:r>
                      <a:endParaRPr lang="en-US" sz="95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0,000,000,000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20XX.</a:t>
                      </a:r>
                      <a:r>
                        <a:rPr lang="ko-KR" alt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XX.</a:t>
                      </a:r>
                      <a:r>
                        <a:rPr lang="ko-KR" altLang="en-US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00" i="1" dirty="0">
                          <a:solidFill>
                            <a:srgbClr val="1CBED8"/>
                          </a:solidFill>
                          <a:latin typeface="+mn-ea"/>
                          <a:ea typeface="+mn-ea"/>
                        </a:rPr>
                        <a:t>XX.</a:t>
                      </a:r>
                      <a:endParaRPr lang="en-US" sz="900" i="1" dirty="0">
                        <a:solidFill>
                          <a:srgbClr val="1CBED8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9164866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5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314559"/>
                  </a:ext>
                </a:extLst>
              </a:tr>
            </a:tbl>
          </a:graphicData>
        </a:graphic>
      </p:graphicFrame>
      <p:graphicFrame>
        <p:nvGraphicFramePr>
          <p:cNvPr id="22" name="Table 0">
            <a:extLst>
              <a:ext uri="{FF2B5EF4-FFF2-40B4-BE49-F238E27FC236}">
                <a16:creationId xmlns:a16="http://schemas.microsoft.com/office/drawing/2014/main" id="{A825E89A-8F62-4AD5-850C-AC5364738F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995913"/>
              </p:ext>
            </p:extLst>
          </p:nvPr>
        </p:nvGraphicFramePr>
        <p:xfrm>
          <a:off x="327776" y="3460615"/>
          <a:ext cx="8456441" cy="1201886"/>
        </p:xfrm>
        <a:graphic>
          <a:graphicData uri="http://schemas.openxmlformats.org/drawingml/2006/table">
            <a:tbl>
              <a:tblPr/>
              <a:tblGrid>
                <a:gridCol w="2161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950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302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구분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 err="1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내용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80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kern="1200" dirty="0">
                          <a:solidFill>
                            <a:srgbClr val="1B3A6B"/>
                          </a:solidFill>
                          <a:latin typeface="+mn-ea"/>
                          <a:ea typeface="+mn-ea"/>
                          <a:cs typeface="+mn-cs"/>
                        </a:rPr>
                        <a:t>협력대상 기관 및 국가</a:t>
                      </a:r>
                      <a:endParaRPr lang="en-US" sz="900" b="1" kern="1200" dirty="0">
                        <a:solidFill>
                          <a:srgbClr val="1B3A6B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80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협력분야 및 내용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80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보유 협력 인프라 현황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86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기술개발 시너지 및 기대효과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3" name="Text 8">
            <a:extLst>
              <a:ext uri="{FF2B5EF4-FFF2-40B4-BE49-F238E27FC236}">
                <a16:creationId xmlns:a16="http://schemas.microsoft.com/office/drawing/2014/main" id="{1B025110-C4A6-458B-935C-403B50B3F089}"/>
              </a:ext>
            </a:extLst>
          </p:cNvPr>
          <p:cNvSpPr/>
          <p:nvPr/>
        </p:nvSpPr>
        <p:spPr>
          <a:xfrm>
            <a:off x="258091" y="3076567"/>
            <a:ext cx="4458194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[</a:t>
            </a:r>
            <a:r>
              <a:rPr lang="ko-KR" altLang="en-US" sz="1050" b="1" dirty="0">
                <a:solidFill>
                  <a:srgbClr val="1B3A6B"/>
                </a:solidFill>
                <a:latin typeface="+mn-ea"/>
              </a:rPr>
              <a:t>해외 선도기관 </a:t>
            </a: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R&amp;D </a:t>
            </a:r>
            <a:r>
              <a:rPr lang="ko-KR" altLang="en-US" sz="1050" b="1" dirty="0">
                <a:solidFill>
                  <a:srgbClr val="1B3A6B"/>
                </a:solidFill>
                <a:latin typeface="+mn-ea"/>
              </a:rPr>
              <a:t>협력방안</a:t>
            </a: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]</a:t>
            </a:r>
            <a:endParaRPr lang="en-US" sz="1050" dirty="0">
              <a:latin typeface="+mn-ea"/>
            </a:endParaRPr>
          </a:p>
        </p:txBody>
      </p:sp>
      <p:sp>
        <p:nvSpPr>
          <p:cNvPr id="24" name="Text 8">
            <a:extLst>
              <a:ext uri="{FF2B5EF4-FFF2-40B4-BE49-F238E27FC236}">
                <a16:creationId xmlns:a16="http://schemas.microsoft.com/office/drawing/2014/main" id="{1F94524C-5E61-40B7-8981-CFAAF0CFACD7}"/>
              </a:ext>
            </a:extLst>
          </p:cNvPr>
          <p:cNvSpPr/>
          <p:nvPr/>
        </p:nvSpPr>
        <p:spPr>
          <a:xfrm>
            <a:off x="258091" y="1461502"/>
            <a:ext cx="4458194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[</a:t>
            </a:r>
            <a:r>
              <a:rPr lang="ko-KR" altLang="en-US" sz="1050" b="1" dirty="0">
                <a:solidFill>
                  <a:srgbClr val="1B3A6B"/>
                </a:solidFill>
                <a:latin typeface="+mn-ea"/>
              </a:rPr>
              <a:t>투자유치 현황</a:t>
            </a:r>
            <a:r>
              <a:rPr lang="en-US" altLang="ko-KR" sz="1050" b="1" dirty="0">
                <a:solidFill>
                  <a:srgbClr val="1B3A6B"/>
                </a:solidFill>
                <a:latin typeface="+mn-ea"/>
              </a:rPr>
              <a:t>]</a:t>
            </a:r>
            <a:endParaRPr lang="en-US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7602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5"/>
          <p:cNvSpPr/>
          <p:nvPr/>
        </p:nvSpPr>
        <p:spPr>
          <a:xfrm>
            <a:off x="548640" y="798856"/>
            <a:ext cx="804672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500" spc="-150" dirty="0">
                <a:latin typeface="HY견고딕" panose="02030600000101010101" pitchFamily="18" charset="-127"/>
                <a:ea typeface="HY견고딕" panose="02030600000101010101" pitchFamily="18" charset="-127"/>
                <a:cs typeface="Malgun Gothic Semilight" panose="020B0502040204020203" pitchFamily="50" charset="-127"/>
              </a:rPr>
              <a:t>연구개발계획서</a:t>
            </a:r>
          </a:p>
        </p:txBody>
      </p:sp>
      <p:sp>
        <p:nvSpPr>
          <p:cNvPr id="10" name="Shape 8"/>
          <p:cNvSpPr/>
          <p:nvPr/>
        </p:nvSpPr>
        <p:spPr>
          <a:xfrm>
            <a:off x="1097280" y="2511081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1" name="Text 9"/>
          <p:cNvSpPr/>
          <p:nvPr/>
        </p:nvSpPr>
        <p:spPr>
          <a:xfrm>
            <a:off x="1097280" y="2511081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과    제    번    호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2743200" y="2511081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2834640" y="2511081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</a:t>
            </a:r>
            <a:r>
              <a:rPr lang="en-US" sz="1000" dirty="0" err="1">
                <a:latin typeface="+mn-ea"/>
                <a:cs typeface="Malgun Gothic Semilight" panose="020B0502040204020203" pitchFamily="50" charset="-127"/>
              </a:rPr>
              <a:t>과제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번호를</a:t>
            </a: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 기재하세요 )</a:t>
            </a:r>
          </a:p>
        </p:txBody>
      </p:sp>
      <p:sp>
        <p:nvSpPr>
          <p:cNvPr id="14" name="Shape 12"/>
          <p:cNvSpPr/>
          <p:nvPr/>
        </p:nvSpPr>
        <p:spPr>
          <a:xfrm>
            <a:off x="1097280" y="2895129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1097280" y="2895129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운       영       사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2743200" y="2895129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2834640" y="2895129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운영사</a:t>
            </a: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명 )</a:t>
            </a:r>
          </a:p>
        </p:txBody>
      </p:sp>
      <p:sp>
        <p:nvSpPr>
          <p:cNvPr id="18" name="Shape 16"/>
          <p:cNvSpPr/>
          <p:nvPr/>
        </p:nvSpPr>
        <p:spPr>
          <a:xfrm>
            <a:off x="1097280" y="3279177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 b="1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1097280" y="3279177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주관연구개발기관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0" name="Shape 18"/>
          <p:cNvSpPr/>
          <p:nvPr/>
        </p:nvSpPr>
        <p:spPr>
          <a:xfrm>
            <a:off x="2743200" y="3279177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2834640" y="3279177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기관명</a:t>
            </a: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 )</a:t>
            </a:r>
          </a:p>
        </p:txBody>
      </p:sp>
      <p:sp>
        <p:nvSpPr>
          <p:cNvPr id="22" name="Shape 20"/>
          <p:cNvSpPr/>
          <p:nvPr/>
        </p:nvSpPr>
        <p:spPr>
          <a:xfrm>
            <a:off x="1097280" y="3663225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1097280" y="3663225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연 구 개 발 기 간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4" name="Shape 22"/>
          <p:cNvSpPr/>
          <p:nvPr/>
        </p:nvSpPr>
        <p:spPr>
          <a:xfrm>
            <a:off x="2743200" y="3663225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2834640" y="3663225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20   .   .   .  ~  20   .   .   .</a:t>
            </a:r>
          </a:p>
        </p:txBody>
      </p:sp>
      <p:sp>
        <p:nvSpPr>
          <p:cNvPr id="26" name="Shape 24"/>
          <p:cNvSpPr/>
          <p:nvPr/>
        </p:nvSpPr>
        <p:spPr>
          <a:xfrm>
            <a:off x="1097280" y="4047273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1097280" y="4047273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정  부  지  원  금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8" name="Shape 26"/>
          <p:cNvSpPr/>
          <p:nvPr/>
        </p:nvSpPr>
        <p:spPr>
          <a:xfrm>
            <a:off x="2743200" y="4047273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9" name="Text 27"/>
          <p:cNvSpPr/>
          <p:nvPr/>
        </p:nvSpPr>
        <p:spPr>
          <a:xfrm>
            <a:off x="2834640" y="4047273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( 00,000,000원 )</a:t>
            </a:r>
          </a:p>
        </p:txBody>
      </p:sp>
      <p:sp>
        <p:nvSpPr>
          <p:cNvPr id="30" name="Text 28"/>
          <p:cNvSpPr/>
          <p:nvPr/>
        </p:nvSpPr>
        <p:spPr>
          <a:xfrm>
            <a:off x="1828800" y="4477041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작 성 일   :    2026  년       월       일</a:t>
            </a:r>
          </a:p>
        </p:txBody>
      </p:sp>
      <p:pic>
        <p:nvPicPr>
          <p:cNvPr id="32" name="그림 31" descr="텍스트, 폰트, 로고, 그래픽이(가) 표시된 사진&#10;&#10;자동 생성된 설명">
            <a:extLst>
              <a:ext uri="{FF2B5EF4-FFF2-40B4-BE49-F238E27FC236}">
                <a16:creationId xmlns:a16="http://schemas.microsoft.com/office/drawing/2014/main" id="{4297AE77-6FA1-3370-3AE6-DB4599E2FF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53" b="89937" l="9517" r="89972">
                        <a14:foregroundMark x1="9517" y1="43606" x2="9517" y2="43606"/>
                        <a14:foregroundMark x1="33658" y1="34801" x2="33658" y2="34801"/>
                        <a14:foregroundMark x1="33658" y1="47379" x2="33658" y2="47379"/>
                        <a14:foregroundMark x1="33658" y1="48428" x2="33658" y2="48428"/>
                        <a14:foregroundMark x1="42061" y1="33753" x2="42061" y2="33753"/>
                        <a14:foregroundMark x1="33565" y1="51572" x2="33565" y2="51572"/>
                        <a14:foregroundMark x1="33565" y1="51572" x2="33565" y2="51572"/>
                        <a14:foregroundMark x1="34819" y1="57442" x2="34819" y2="57442"/>
                        <a14:foregroundMark x1="35887" y1="49476" x2="35887" y2="49476"/>
                        <a14:foregroundMark x1="42061" y1="37317" x2="42061" y2="37317"/>
                        <a14:foregroundMark x1="42433" y1="58910" x2="42433" y2="58910"/>
                        <a14:foregroundMark x1="42201" y1="64780" x2="42201" y2="64780"/>
                        <a14:foregroundMark x1="50464" y1="44864" x2="50464" y2="44864"/>
                        <a14:foregroundMark x1="52693" y1="40042" x2="52693" y2="40042"/>
                        <a14:foregroundMark x1="54318" y1="35849" x2="54318" y2="35849"/>
                        <a14:foregroundMark x1="48839" y1="64780" x2="48839" y2="64780"/>
                        <a14:foregroundMark x1="54457" y1="40461" x2="54457" y2="40461"/>
                        <a14:foregroundMark x1="50464" y1="45283" x2="50464" y2="45283"/>
                        <a14:foregroundMark x1="48050" y1="41090" x2="48050" y2="41090"/>
                        <a14:foregroundMark x1="58542" y1="40042" x2="58542" y2="40042"/>
                        <a14:foregroundMark x1="58403" y1="37945" x2="58403" y2="37945"/>
                        <a14:foregroundMark x1="62488" y1="50105" x2="62488" y2="50105"/>
                        <a14:foregroundMark x1="62721" y1="44864" x2="62721" y2="44864"/>
                        <a14:foregroundMark x1="68106" y1="38994" x2="68106" y2="38994"/>
                        <a14:foregroundMark x1="71634" y1="37945" x2="71634" y2="37945"/>
                        <a14:foregroundMark x1="71263" y1="54717" x2="71263" y2="54717"/>
                        <a14:foregroundMark x1="77205" y1="38994" x2="77205" y2="38994"/>
                        <a14:foregroundMark x1="75023" y1="46331" x2="75023" y2="46331"/>
                        <a14:foregroundMark x1="80594" y1="36268" x2="80594" y2="36268"/>
                        <a14:foregroundMark x1="80130" y1="54717" x2="80130" y2="54717"/>
                        <a14:foregroundMark x1="80130" y1="58491" x2="80130" y2="58491"/>
                        <a14:foregroundMark x1="88533" y1="36897" x2="88533" y2="36897"/>
                        <a14:foregroundMark x1="86212" y1="59539" x2="86212" y2="59539"/>
                        <a14:backgroundMark x1="16527" y1="36268" x2="16527" y2="36268"/>
                        <a14:backgroundMark x1="75720" y1="39413" x2="75720" y2="39413"/>
                        <a14:backgroundMark x1="78644" y1="61635" x2="78644" y2="6163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8666" y="222757"/>
            <a:ext cx="1355821" cy="300244"/>
          </a:xfrm>
          <a:prstGeom prst="rect">
            <a:avLst/>
          </a:prstGeom>
        </p:spPr>
      </p:pic>
      <p:grpSp>
        <p:nvGrpSpPr>
          <p:cNvPr id="37" name="그룹 36">
            <a:extLst>
              <a:ext uri="{FF2B5EF4-FFF2-40B4-BE49-F238E27FC236}">
                <a16:creationId xmlns:a16="http://schemas.microsoft.com/office/drawing/2014/main" id="{CFE0464B-443C-F2DB-9539-6E20D7CD1B8D}"/>
              </a:ext>
            </a:extLst>
          </p:cNvPr>
          <p:cNvGrpSpPr/>
          <p:nvPr/>
        </p:nvGrpSpPr>
        <p:grpSpPr>
          <a:xfrm>
            <a:off x="1491602" y="223797"/>
            <a:ext cx="1514054" cy="299204"/>
            <a:chOff x="1503177" y="186277"/>
            <a:chExt cx="1514054" cy="299204"/>
          </a:xfrm>
        </p:grpSpPr>
        <p:pic>
          <p:nvPicPr>
            <p:cNvPr id="34" name="그림 33" descr="텍스트, 폰트, 로고, 그래픽이(가) 표시된 사진&#10;&#10;자동 생성된 설명">
              <a:extLst>
                <a:ext uri="{FF2B5EF4-FFF2-40B4-BE49-F238E27FC236}">
                  <a16:creationId xmlns:a16="http://schemas.microsoft.com/office/drawing/2014/main" id="{03218FD9-CC88-37A4-82FB-3BC9638182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6824" b="63700" l="14860" r="86602">
                          <a14:foregroundMark x1="14860" y1="48342" x2="14860" y2="48342"/>
                          <a14:foregroundMark x1="19488" y1="48168" x2="19488" y2="48168"/>
                          <a14:foregroundMark x1="22655" y1="36998" x2="22655" y2="36998"/>
                          <a14:foregroundMark x1="23143" y1="63700" x2="23143" y2="63700"/>
                          <a14:foregroundMark x1="23752" y1="48866" x2="23752" y2="48866"/>
                          <a14:foregroundMark x1="28624" y1="50436" x2="28624" y2="50436"/>
                          <a14:foregroundMark x1="40073" y1="47469" x2="40073" y2="47469"/>
                          <a14:foregroundMark x1="40317" y1="47818" x2="40317" y2="47818"/>
                          <a14:foregroundMark x1="41291" y1="49040" x2="41291" y2="49040"/>
                          <a14:foregroundMark x1="39099" y1="49040" x2="39099" y2="49040"/>
                          <a14:foregroundMark x1="40195" y1="51134" x2="40195" y2="51134"/>
                          <a14:foregroundMark x1="44336" y1="52531" x2="44336" y2="52531"/>
                          <a14:foregroundMark x1="44702" y1="48342" x2="44702" y2="48342"/>
                          <a14:foregroundMark x1="49086" y1="48342" x2="49086" y2="48342"/>
                          <a14:foregroundMark x1="50548" y1="47295" x2="50548" y2="47295"/>
                          <a14:foregroundMark x1="48234" y1="47644" x2="48234" y2="47644"/>
                          <a14:foregroundMark x1="53471" y1="48866" x2="53471" y2="48866"/>
                          <a14:foregroundMark x1="57978" y1="49040" x2="57978" y2="49040"/>
                          <a14:foregroundMark x1="59683" y1="47644" x2="59683" y2="47644"/>
                          <a14:foregroundMark x1="62485" y1="47644" x2="62485" y2="47644"/>
                          <a14:foregroundMark x1="62485" y1="50960" x2="62485" y2="50960"/>
                          <a14:foregroundMark x1="68331" y1="49040" x2="68331" y2="49040"/>
                          <a14:foregroundMark x1="67600" y1="51483" x2="67600" y2="51483"/>
                          <a14:foregroundMark x1="70158" y1="49040" x2="70158" y2="49040"/>
                          <a14:foregroundMark x1="71498" y1="52356" x2="71498" y2="52356"/>
                          <a14:foregroundMark x1="75274" y1="48168" x2="75274" y2="48168"/>
                          <a14:foregroundMark x1="75396" y1="53752" x2="75396" y2="53752"/>
                          <a14:foregroundMark x1="77588" y1="49040" x2="77588" y2="49040"/>
                          <a14:foregroundMark x1="80268" y1="47120" x2="80268" y2="47120"/>
                          <a14:foregroundMark x1="81242" y1="50785" x2="81242" y2="50785"/>
                          <a14:foregroundMark x1="84166" y1="47295" x2="84166" y2="47295"/>
                          <a14:foregroundMark x1="86602" y1="51134" x2="86602" y2="51134"/>
                          <a14:foregroundMark x1="84409" y1="53054" x2="84409" y2="53054"/>
                          <a14:foregroundMark x1="66017" y1="47644" x2="66017" y2="47644"/>
                          <a14:foregroundMark x1="52619" y1="52356" x2="52619" y2="52356"/>
                          <a14:backgroundMark x1="40195" y1="52705" x2="40195" y2="52705"/>
                          <a14:backgroundMark x1="52862" y1="48866" x2="52862" y2="48866"/>
                          <a14:backgroundMark x1="53715" y1="53229" x2="53715" y2="53229"/>
                          <a14:backgroundMark x1="67600" y1="53229" x2="67600" y2="53229"/>
                          <a14:backgroundMark x1="71011" y1="49389" x2="71011" y2="49389"/>
                          <a14:backgroundMark x1="84531" y1="47993" x2="84531" y2="47993"/>
                          <a14:backgroundMark x1="80512" y1="52531" x2="80512" y2="52531"/>
                          <a14:backgroundMark x1="80633" y1="48691" x2="80633" y2="48691"/>
                        </a14:backgroundRemoval>
                      </a14:imgEffect>
                    </a14:imgLayer>
                  </a14:imgProps>
                </a:ext>
              </a:extLst>
            </a:blip>
            <a:srcRect l="11813" t="34963" r="63178" b="33511"/>
            <a:stretch/>
          </p:blipFill>
          <p:spPr>
            <a:xfrm>
              <a:off x="1503177" y="186277"/>
              <a:ext cx="340090" cy="299204"/>
            </a:xfrm>
            <a:prstGeom prst="rect">
              <a:avLst/>
            </a:prstGeom>
          </p:spPr>
        </p:pic>
        <p:pic>
          <p:nvPicPr>
            <p:cNvPr id="35" name="그림 34" descr="텍스트, 폰트, 로고, 그래픽이(가) 표시된 사진&#10;&#10;자동 생성된 설명">
              <a:extLst>
                <a:ext uri="{FF2B5EF4-FFF2-40B4-BE49-F238E27FC236}">
                  <a16:creationId xmlns:a16="http://schemas.microsoft.com/office/drawing/2014/main" id="{6CE20AFC-B5C1-1634-E1D2-5B5F1420EC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6824" b="63700" l="14860" r="86602">
                          <a14:foregroundMark x1="14860" y1="48342" x2="14860" y2="48342"/>
                          <a14:foregroundMark x1="19488" y1="48168" x2="19488" y2="48168"/>
                          <a14:foregroundMark x1="22655" y1="36998" x2="22655" y2="36998"/>
                          <a14:foregroundMark x1="23143" y1="63700" x2="23143" y2="63700"/>
                          <a14:foregroundMark x1="23752" y1="48866" x2="23752" y2="48866"/>
                          <a14:foregroundMark x1="28624" y1="50436" x2="28624" y2="50436"/>
                          <a14:foregroundMark x1="40073" y1="47469" x2="40073" y2="47469"/>
                          <a14:foregroundMark x1="40317" y1="47818" x2="40317" y2="47818"/>
                          <a14:foregroundMark x1="41291" y1="49040" x2="41291" y2="49040"/>
                          <a14:foregroundMark x1="39099" y1="49040" x2="39099" y2="49040"/>
                          <a14:foregroundMark x1="40195" y1="51134" x2="40195" y2="51134"/>
                          <a14:foregroundMark x1="44336" y1="52531" x2="44336" y2="52531"/>
                          <a14:foregroundMark x1="44702" y1="48342" x2="44702" y2="48342"/>
                          <a14:foregroundMark x1="49086" y1="48342" x2="49086" y2="48342"/>
                          <a14:foregroundMark x1="50548" y1="47295" x2="50548" y2="47295"/>
                          <a14:foregroundMark x1="48234" y1="47644" x2="48234" y2="47644"/>
                          <a14:foregroundMark x1="53471" y1="48866" x2="53471" y2="48866"/>
                          <a14:foregroundMark x1="57978" y1="49040" x2="57978" y2="49040"/>
                          <a14:foregroundMark x1="59683" y1="47644" x2="59683" y2="47644"/>
                          <a14:foregroundMark x1="62485" y1="47644" x2="62485" y2="47644"/>
                          <a14:foregroundMark x1="62485" y1="50960" x2="62485" y2="50960"/>
                          <a14:foregroundMark x1="68331" y1="49040" x2="68331" y2="49040"/>
                          <a14:foregroundMark x1="67600" y1="51483" x2="67600" y2="51483"/>
                          <a14:foregroundMark x1="70158" y1="49040" x2="70158" y2="49040"/>
                          <a14:foregroundMark x1="71498" y1="52356" x2="71498" y2="52356"/>
                          <a14:foregroundMark x1="75274" y1="48168" x2="75274" y2="48168"/>
                          <a14:foregroundMark x1="75396" y1="53752" x2="75396" y2="53752"/>
                          <a14:foregroundMark x1="77588" y1="49040" x2="77588" y2="49040"/>
                          <a14:foregroundMark x1="80268" y1="47120" x2="80268" y2="47120"/>
                          <a14:foregroundMark x1="81242" y1="50785" x2="81242" y2="50785"/>
                          <a14:foregroundMark x1="84166" y1="47295" x2="84166" y2="47295"/>
                          <a14:foregroundMark x1="86602" y1="51134" x2="86602" y2="51134"/>
                          <a14:foregroundMark x1="84409" y1="53054" x2="84409" y2="53054"/>
                          <a14:foregroundMark x1="66017" y1="47644" x2="66017" y2="47644"/>
                          <a14:foregroundMark x1="52619" y1="52356" x2="52619" y2="52356"/>
                          <a14:backgroundMark x1="40195" y1="52705" x2="40195" y2="52705"/>
                          <a14:backgroundMark x1="52862" y1="48866" x2="52862" y2="48866"/>
                          <a14:backgroundMark x1="53715" y1="53229" x2="53715" y2="53229"/>
                          <a14:backgroundMark x1="67600" y1="53229" x2="67600" y2="53229"/>
                          <a14:backgroundMark x1="71011" y1="49389" x2="71011" y2="49389"/>
                          <a14:backgroundMark x1="84531" y1="47993" x2="84531" y2="47993"/>
                          <a14:backgroundMark x1="80512" y1="52531" x2="80512" y2="52531"/>
                          <a14:backgroundMark x1="80633" y1="48691" x2="80633" y2="48691"/>
                        </a14:backgroundRemoval>
                      </a14:imgEffect>
                    </a14:imgLayer>
                  </a14:imgProps>
                </a:ext>
              </a:extLst>
            </a:blip>
            <a:srcRect l="36850" t="44415" r="11673" b="43921"/>
            <a:stretch/>
          </p:blipFill>
          <p:spPr>
            <a:xfrm>
              <a:off x="1828800" y="236219"/>
              <a:ext cx="1188431" cy="187961"/>
            </a:xfrm>
            <a:prstGeom prst="rect">
              <a:avLst/>
            </a:prstGeom>
          </p:spPr>
        </p:pic>
      </p:grpSp>
      <p:pic>
        <p:nvPicPr>
          <p:cNvPr id="36" name="그림 35" descr="텍스트, 폰트, 그래픽, 로고이(가) 표시된 사진&#10;&#10;자동 생성된 설명">
            <a:extLst>
              <a:ext uri="{FF2B5EF4-FFF2-40B4-BE49-F238E27FC236}">
                <a16:creationId xmlns:a16="http://schemas.microsoft.com/office/drawing/2014/main" id="{B8D95587-7AB2-B021-303B-BE62B14D213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527" t="15681" r="2152" b="13770"/>
          <a:stretch/>
        </p:blipFill>
        <p:spPr>
          <a:xfrm>
            <a:off x="7629248" y="182206"/>
            <a:ext cx="1256376" cy="447225"/>
          </a:xfrm>
          <a:prstGeom prst="rect">
            <a:avLst/>
          </a:prstGeom>
        </p:spPr>
      </p:pic>
      <p:sp>
        <p:nvSpPr>
          <p:cNvPr id="38" name="Shape 8">
            <a:extLst>
              <a:ext uri="{FF2B5EF4-FFF2-40B4-BE49-F238E27FC236}">
                <a16:creationId xmlns:a16="http://schemas.microsoft.com/office/drawing/2014/main" id="{D66427A7-7893-E1AB-241B-966E3A682BDB}"/>
              </a:ext>
            </a:extLst>
          </p:cNvPr>
          <p:cNvSpPr/>
          <p:nvPr/>
        </p:nvSpPr>
        <p:spPr>
          <a:xfrm>
            <a:off x="1097280" y="2127033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39" name="Text 9">
            <a:extLst>
              <a:ext uri="{FF2B5EF4-FFF2-40B4-BE49-F238E27FC236}">
                <a16:creationId xmlns:a16="http://schemas.microsoft.com/office/drawing/2014/main" id="{775CB51E-B133-368F-866F-C10EFDFAA7E8}"/>
              </a:ext>
            </a:extLst>
          </p:cNvPr>
          <p:cNvSpPr/>
          <p:nvPr/>
        </p:nvSpPr>
        <p:spPr>
          <a:xfrm>
            <a:off x="1097280" y="2127033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과       제       명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0" name="Shape 10">
            <a:extLst>
              <a:ext uri="{FF2B5EF4-FFF2-40B4-BE49-F238E27FC236}">
                <a16:creationId xmlns:a16="http://schemas.microsoft.com/office/drawing/2014/main" id="{E9F9B145-1E01-F72D-3E6A-EAD600CCD9BE}"/>
              </a:ext>
            </a:extLst>
          </p:cNvPr>
          <p:cNvSpPr/>
          <p:nvPr/>
        </p:nvSpPr>
        <p:spPr>
          <a:xfrm>
            <a:off x="2743200" y="2127033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1" name="Text 11">
            <a:extLst>
              <a:ext uri="{FF2B5EF4-FFF2-40B4-BE49-F238E27FC236}">
                <a16:creationId xmlns:a16="http://schemas.microsoft.com/office/drawing/2014/main" id="{C784398E-C3BE-F40E-CAFE-FB57922D5D2E}"/>
              </a:ext>
            </a:extLst>
          </p:cNvPr>
          <p:cNvSpPr/>
          <p:nvPr/>
        </p:nvSpPr>
        <p:spPr>
          <a:xfrm>
            <a:off x="2834640" y="2127033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과제명을 기재하세요 )</a:t>
            </a:r>
          </a:p>
        </p:txBody>
      </p:sp>
      <p:sp>
        <p:nvSpPr>
          <p:cNvPr id="44" name="Shape 8">
            <a:extLst>
              <a:ext uri="{FF2B5EF4-FFF2-40B4-BE49-F238E27FC236}">
                <a16:creationId xmlns:a16="http://schemas.microsoft.com/office/drawing/2014/main" id="{2F34C56E-D957-4199-9CB2-524449F95327}"/>
              </a:ext>
            </a:extLst>
          </p:cNvPr>
          <p:cNvSpPr/>
          <p:nvPr/>
        </p:nvSpPr>
        <p:spPr>
          <a:xfrm>
            <a:off x="1097280" y="1760511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5" name="Text 9">
            <a:extLst>
              <a:ext uri="{FF2B5EF4-FFF2-40B4-BE49-F238E27FC236}">
                <a16:creationId xmlns:a16="http://schemas.microsoft.com/office/drawing/2014/main" id="{E7962B08-1869-420E-A6BB-E32952418D5F}"/>
              </a:ext>
            </a:extLst>
          </p:cNvPr>
          <p:cNvSpPr/>
          <p:nvPr/>
        </p:nvSpPr>
        <p:spPr>
          <a:xfrm>
            <a:off x="1097280" y="1760511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사       업        명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6" name="Shape 10">
            <a:extLst>
              <a:ext uri="{FF2B5EF4-FFF2-40B4-BE49-F238E27FC236}">
                <a16:creationId xmlns:a16="http://schemas.microsoft.com/office/drawing/2014/main" id="{775A9BF4-0189-4F8E-A03F-BB7945B78E95}"/>
              </a:ext>
            </a:extLst>
          </p:cNvPr>
          <p:cNvSpPr/>
          <p:nvPr/>
        </p:nvSpPr>
        <p:spPr>
          <a:xfrm>
            <a:off x="2743200" y="1760511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7" name="Text 11">
            <a:extLst>
              <a:ext uri="{FF2B5EF4-FFF2-40B4-BE49-F238E27FC236}">
                <a16:creationId xmlns:a16="http://schemas.microsoft.com/office/drawing/2014/main" id="{CFC3EC4A-3FCC-4009-98A4-A29460BABF4C}"/>
              </a:ext>
            </a:extLst>
          </p:cNvPr>
          <p:cNvSpPr/>
          <p:nvPr/>
        </p:nvSpPr>
        <p:spPr>
          <a:xfrm>
            <a:off x="2834640" y="1760511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스케일업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팁스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 또는 글로벌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팁스</a:t>
            </a:r>
            <a:r>
              <a:rPr lang="en-US" altLang="ko-KR" sz="1000" dirty="0"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딥테크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챌린지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 프로젝트</a:t>
            </a:r>
            <a:r>
              <a:rPr lang="en-US" altLang="ko-KR" sz="1000" dirty="0">
                <a:latin typeface="+mn-ea"/>
                <a:cs typeface="Malgun Gothic Semilight" panose="020B0502040204020203" pitchFamily="50" charset="-127"/>
              </a:rPr>
              <a:t>(DCP) 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중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택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000" dirty="0">
                <a:latin typeface="+mn-ea"/>
                <a:cs typeface="Malgun Gothic Semilight" panose="020B0502040204020203" pitchFamily="50" charset="-127"/>
              </a:rPr>
              <a:t>1</a:t>
            </a: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 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6.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 안전 및 보안조치 이행계획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00" dirty="0">
                <a:solidFill>
                  <a:srgbClr val="888888"/>
                </a:solidFill>
                <a:latin typeface="+mn-ea"/>
              </a:rPr>
              <a:t>당초 입력 시에는 선택 사항이며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  <a:latin typeface="+mn-ea"/>
              </a:rPr>
              <a:t>협약 후 필수 제출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)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17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51AAF120-33B7-5FFB-A9B1-62AE30FF74F8}"/>
              </a:ext>
            </a:extLst>
          </p:cNvPr>
          <p:cNvGrpSpPr/>
          <p:nvPr/>
        </p:nvGrpSpPr>
        <p:grpSpPr>
          <a:xfrm>
            <a:off x="232114" y="869747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31E44EB7-B6D9-A8A4-64BE-77B0F82E8EFB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1168A50F-A403-D4E6-1509-54BCA8A13EB7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※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안전과 보안에 해당사항이 없는 경우 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'</a:t>
              </a:r>
              <a:r>
                <a:rPr lang="ko-KR" altLang="en-US" sz="850" dirty="0" err="1">
                  <a:solidFill>
                    <a:srgbClr val="888888"/>
                  </a:solidFill>
                  <a:latin typeface="+mn-ea"/>
                </a:rPr>
                <a:t>해당없음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'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으로 기재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(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단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협약 후 필수 제출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)</a:t>
              </a:r>
              <a:endParaRPr lang="ko-KR" altLang="en-US" sz="850" b="1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286702D-D712-4EBD-9EAE-302835FE6F79}"/>
              </a:ext>
            </a:extLst>
          </p:cNvPr>
          <p:cNvGrpSpPr/>
          <p:nvPr/>
        </p:nvGrpSpPr>
        <p:grpSpPr>
          <a:xfrm>
            <a:off x="232115" y="1275261"/>
            <a:ext cx="8691965" cy="1102180"/>
            <a:chOff x="232115" y="950282"/>
            <a:chExt cx="8691965" cy="1102180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1A4589A9-C2B4-C8DA-385D-9678BDC57096}"/>
                </a:ext>
              </a:extLst>
            </p:cNvPr>
            <p:cNvSpPr/>
            <p:nvPr/>
          </p:nvSpPr>
          <p:spPr>
            <a:xfrm>
              <a:off x="232115" y="950282"/>
              <a:ext cx="8691965" cy="11021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45BC2CE3-B843-48B3-3DA2-19F671132176}"/>
                </a:ext>
              </a:extLst>
            </p:cNvPr>
            <p:cNvSpPr/>
            <p:nvPr/>
          </p:nvSpPr>
          <p:spPr>
            <a:xfrm>
              <a:off x="327776" y="996002"/>
              <a:ext cx="428358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1)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863A6504-D0C0-C00F-B4B2-C39FF5EB9776}"/>
                </a:ext>
              </a:extLst>
            </p:cNvPr>
            <p:cNvSpPr/>
            <p:nvPr/>
          </p:nvSpPr>
          <p:spPr>
            <a:xfrm>
              <a:off x="615456" y="988968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안전조치 이행계획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21" name="Text 9">
              <a:extLst>
                <a:ext uri="{FF2B5EF4-FFF2-40B4-BE49-F238E27FC236}">
                  <a16:creationId xmlns:a16="http://schemas.microsoft.com/office/drawing/2014/main" id="{CB21BF92-F1F6-13A5-97ED-E05F1C194BB6}"/>
                </a:ext>
              </a:extLst>
            </p:cNvPr>
            <p:cNvSpPr/>
            <p:nvPr/>
          </p:nvSpPr>
          <p:spPr>
            <a:xfrm>
              <a:off x="615455" y="1318853"/>
              <a:ext cx="8060089" cy="642167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ACA85C13-1DD7-A6E1-944F-A65A2A6C0645}"/>
              </a:ext>
            </a:extLst>
          </p:cNvPr>
          <p:cNvGrpSpPr/>
          <p:nvPr/>
        </p:nvGrpSpPr>
        <p:grpSpPr>
          <a:xfrm>
            <a:off x="232115" y="3713237"/>
            <a:ext cx="8691965" cy="1102180"/>
            <a:chOff x="232115" y="950282"/>
            <a:chExt cx="8691965" cy="1102180"/>
          </a:xfrm>
        </p:grpSpPr>
        <p:sp>
          <p:nvSpPr>
            <p:cNvPr id="23" name="Shape 5">
              <a:extLst>
                <a:ext uri="{FF2B5EF4-FFF2-40B4-BE49-F238E27FC236}">
                  <a16:creationId xmlns:a16="http://schemas.microsoft.com/office/drawing/2014/main" id="{46792BC1-7EC0-B1C4-4F47-5ACC3681AD1B}"/>
                </a:ext>
              </a:extLst>
            </p:cNvPr>
            <p:cNvSpPr/>
            <p:nvPr/>
          </p:nvSpPr>
          <p:spPr>
            <a:xfrm>
              <a:off x="232115" y="950282"/>
              <a:ext cx="8691965" cy="11021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24" name="Text 7">
              <a:extLst>
                <a:ext uri="{FF2B5EF4-FFF2-40B4-BE49-F238E27FC236}">
                  <a16:creationId xmlns:a16="http://schemas.microsoft.com/office/drawing/2014/main" id="{BFB7C032-649C-624A-12CD-8C1F29F0EB55}"/>
                </a:ext>
              </a:extLst>
            </p:cNvPr>
            <p:cNvSpPr/>
            <p:nvPr/>
          </p:nvSpPr>
          <p:spPr>
            <a:xfrm>
              <a:off x="327776" y="996002"/>
              <a:ext cx="428358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3)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25" name="Text 8">
              <a:extLst>
                <a:ext uri="{FF2B5EF4-FFF2-40B4-BE49-F238E27FC236}">
                  <a16:creationId xmlns:a16="http://schemas.microsoft.com/office/drawing/2014/main" id="{BC9A8400-4642-1E2E-B599-434E6611BD5D}"/>
                </a:ext>
              </a:extLst>
            </p:cNvPr>
            <p:cNvSpPr/>
            <p:nvPr/>
          </p:nvSpPr>
          <p:spPr>
            <a:xfrm>
              <a:off x="615456" y="988968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그 밖의 조치사항 이행계획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26" name="Text 9">
              <a:extLst>
                <a:ext uri="{FF2B5EF4-FFF2-40B4-BE49-F238E27FC236}">
                  <a16:creationId xmlns:a16="http://schemas.microsoft.com/office/drawing/2014/main" id="{BB22C711-3712-FAAD-6A6C-2F089C3908EB}"/>
                </a:ext>
              </a:extLst>
            </p:cNvPr>
            <p:cNvSpPr/>
            <p:nvPr/>
          </p:nvSpPr>
          <p:spPr>
            <a:xfrm>
              <a:off x="615455" y="1318853"/>
              <a:ext cx="8060089" cy="642167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489C1C0D-8DAB-925B-23DD-58F3EE18B05F}"/>
              </a:ext>
            </a:extLst>
          </p:cNvPr>
          <p:cNvGrpSpPr/>
          <p:nvPr/>
        </p:nvGrpSpPr>
        <p:grpSpPr>
          <a:xfrm>
            <a:off x="232115" y="2493664"/>
            <a:ext cx="8691965" cy="1102180"/>
            <a:chOff x="232115" y="950282"/>
            <a:chExt cx="8691965" cy="1102180"/>
          </a:xfrm>
        </p:grpSpPr>
        <p:sp>
          <p:nvSpPr>
            <p:cNvPr id="33" name="Shape 5">
              <a:extLst>
                <a:ext uri="{FF2B5EF4-FFF2-40B4-BE49-F238E27FC236}">
                  <a16:creationId xmlns:a16="http://schemas.microsoft.com/office/drawing/2014/main" id="{70F2584F-6B24-5780-5DD4-0A3BD3978DFA}"/>
                </a:ext>
              </a:extLst>
            </p:cNvPr>
            <p:cNvSpPr/>
            <p:nvPr/>
          </p:nvSpPr>
          <p:spPr>
            <a:xfrm>
              <a:off x="232115" y="950282"/>
              <a:ext cx="8691965" cy="11021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34" name="Text 7">
              <a:extLst>
                <a:ext uri="{FF2B5EF4-FFF2-40B4-BE49-F238E27FC236}">
                  <a16:creationId xmlns:a16="http://schemas.microsoft.com/office/drawing/2014/main" id="{5D9D91F8-BFE1-E977-D2F0-ACF0F7963D84}"/>
                </a:ext>
              </a:extLst>
            </p:cNvPr>
            <p:cNvSpPr/>
            <p:nvPr/>
          </p:nvSpPr>
          <p:spPr>
            <a:xfrm>
              <a:off x="327776" y="996002"/>
              <a:ext cx="428358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2)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35" name="Text 8">
              <a:extLst>
                <a:ext uri="{FF2B5EF4-FFF2-40B4-BE49-F238E27FC236}">
                  <a16:creationId xmlns:a16="http://schemas.microsoft.com/office/drawing/2014/main" id="{FD529C9A-BD4B-47D5-0012-8B81E45FAB70}"/>
                </a:ext>
              </a:extLst>
            </p:cNvPr>
            <p:cNvSpPr/>
            <p:nvPr/>
          </p:nvSpPr>
          <p:spPr>
            <a:xfrm>
              <a:off x="615456" y="988968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보안조치 이행계획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36" name="Text 9">
              <a:extLst>
                <a:ext uri="{FF2B5EF4-FFF2-40B4-BE49-F238E27FC236}">
                  <a16:creationId xmlns:a16="http://schemas.microsoft.com/office/drawing/2014/main" id="{16A1729E-1CE4-682C-2626-657E81778553}"/>
                </a:ext>
              </a:extLst>
            </p:cNvPr>
            <p:cNvSpPr/>
            <p:nvPr/>
          </p:nvSpPr>
          <p:spPr>
            <a:xfrm>
              <a:off x="615455" y="1318853"/>
              <a:ext cx="8060089" cy="642167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16276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별첨</a:t>
            </a: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연구개발비 사용에 관한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18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51AAF120-33B7-5FFB-A9B1-62AE30FF74F8}"/>
              </a:ext>
            </a:extLst>
          </p:cNvPr>
          <p:cNvGrpSpPr/>
          <p:nvPr/>
        </p:nvGrpSpPr>
        <p:grpSpPr>
          <a:xfrm>
            <a:off x="232114" y="828646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31E44EB7-B6D9-A8A4-64BE-77B0F82E8EFB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 dirty="0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1168A50F-A403-D4E6-1509-54BCA8A13EB7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※ IRIS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시스템과 총 소요비용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내역과 일치 요망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글로벌 </a:t>
              </a:r>
              <a:r>
                <a:rPr lang="ko-KR" altLang="en-US" sz="8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팁스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신청기업은 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5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차년도까지 항목 추가 작성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286702D-D712-4EBD-9EAE-302835FE6F79}"/>
              </a:ext>
            </a:extLst>
          </p:cNvPr>
          <p:cNvGrpSpPr/>
          <p:nvPr/>
        </p:nvGrpSpPr>
        <p:grpSpPr>
          <a:xfrm>
            <a:off x="232115" y="1197186"/>
            <a:ext cx="8691965" cy="3431085"/>
            <a:chOff x="232115" y="950282"/>
            <a:chExt cx="8691965" cy="3431085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1A4589A9-C2B4-C8DA-385D-9678BDC57096}"/>
                </a:ext>
              </a:extLst>
            </p:cNvPr>
            <p:cNvSpPr/>
            <p:nvPr/>
          </p:nvSpPr>
          <p:spPr>
            <a:xfrm>
              <a:off x="232115" y="950282"/>
              <a:ext cx="8691965" cy="343108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45BC2CE3-B843-48B3-3DA2-19F671132176}"/>
                </a:ext>
              </a:extLst>
            </p:cNvPr>
            <p:cNvSpPr/>
            <p:nvPr/>
          </p:nvSpPr>
          <p:spPr>
            <a:xfrm>
              <a:off x="327776" y="996002"/>
              <a:ext cx="74565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7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863A6504-D0C0-C00F-B4B2-C39FF5EB9776}"/>
                </a:ext>
              </a:extLst>
            </p:cNvPr>
            <p:cNvSpPr/>
            <p:nvPr/>
          </p:nvSpPr>
          <p:spPr>
            <a:xfrm>
              <a:off x="602204" y="995594"/>
              <a:ext cx="48709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연구개발비 세부 사용계획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3" name="Table 0">
            <a:extLst>
              <a:ext uri="{FF2B5EF4-FFF2-40B4-BE49-F238E27FC236}">
                <a16:creationId xmlns:a16="http://schemas.microsoft.com/office/drawing/2014/main" id="{727C487A-62F1-03FB-AFFB-83605A69A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171744"/>
              </p:ext>
            </p:extLst>
          </p:nvPr>
        </p:nvGraphicFramePr>
        <p:xfrm>
          <a:off x="351689" y="1601179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-1) </a:t>
                      </a:r>
                      <a:r>
                        <a:rPr lang="ko-KR" altLang="en-US" sz="1000" b="1" dirty="0" err="1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총괄표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EB96028C-811D-760F-0F04-5C8C19E6C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906820" y="2062163"/>
            <a:ext cx="1783218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83A75273-046B-2BC3-F7B6-3F273674C7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630577"/>
              </p:ext>
            </p:extLst>
          </p:nvPr>
        </p:nvGraphicFramePr>
        <p:xfrm>
          <a:off x="365876" y="2062503"/>
          <a:ext cx="8433589" cy="2453490"/>
        </p:xfrm>
        <a:graphic>
          <a:graphicData uri="http://schemas.openxmlformats.org/drawingml/2006/table">
            <a:tbl>
              <a:tblPr/>
              <a:tblGrid>
                <a:gridCol w="634249">
                  <a:extLst>
                    <a:ext uri="{9D8B030D-6E8A-4147-A177-3AD203B41FA5}">
                      <a16:colId xmlns:a16="http://schemas.microsoft.com/office/drawing/2014/main" val="58609741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541182913"/>
                    </a:ext>
                  </a:extLst>
                </a:gridCol>
                <a:gridCol w="942975">
                  <a:extLst>
                    <a:ext uri="{9D8B030D-6E8A-4147-A177-3AD203B41FA5}">
                      <a16:colId xmlns:a16="http://schemas.microsoft.com/office/drawing/2014/main" val="155830244"/>
                    </a:ext>
                  </a:extLst>
                </a:gridCol>
                <a:gridCol w="1409700">
                  <a:extLst>
                    <a:ext uri="{9D8B030D-6E8A-4147-A177-3AD203B41FA5}">
                      <a16:colId xmlns:a16="http://schemas.microsoft.com/office/drawing/2014/main" val="3100048838"/>
                    </a:ext>
                  </a:extLst>
                </a:gridCol>
                <a:gridCol w="936933">
                  <a:extLst>
                    <a:ext uri="{9D8B030D-6E8A-4147-A177-3AD203B41FA5}">
                      <a16:colId xmlns:a16="http://schemas.microsoft.com/office/drawing/2014/main" val="2941026528"/>
                    </a:ext>
                  </a:extLst>
                </a:gridCol>
                <a:gridCol w="936933">
                  <a:extLst>
                    <a:ext uri="{9D8B030D-6E8A-4147-A177-3AD203B41FA5}">
                      <a16:colId xmlns:a16="http://schemas.microsoft.com/office/drawing/2014/main" val="1087901551"/>
                    </a:ext>
                  </a:extLst>
                </a:gridCol>
                <a:gridCol w="936933">
                  <a:extLst>
                    <a:ext uri="{9D8B030D-6E8A-4147-A177-3AD203B41FA5}">
                      <a16:colId xmlns:a16="http://schemas.microsoft.com/office/drawing/2014/main" val="239479610"/>
                    </a:ext>
                  </a:extLst>
                </a:gridCol>
                <a:gridCol w="936933">
                  <a:extLst>
                    <a:ext uri="{9D8B030D-6E8A-4147-A177-3AD203B41FA5}">
                      <a16:colId xmlns:a16="http://schemas.microsoft.com/office/drawing/2014/main" val="105893789"/>
                    </a:ext>
                  </a:extLst>
                </a:gridCol>
                <a:gridCol w="936933">
                  <a:extLst>
                    <a:ext uri="{9D8B030D-6E8A-4147-A177-3AD203B41FA5}">
                      <a16:colId xmlns:a16="http://schemas.microsoft.com/office/drawing/2014/main" val="1422373905"/>
                    </a:ext>
                  </a:extLst>
                </a:gridCol>
              </a:tblGrid>
              <a:tr h="13630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비목</a:t>
                      </a: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항목</a:t>
                      </a:r>
                      <a:endParaRPr lang="ko-KR" altLang="en-US" sz="5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차년도</a:t>
                      </a: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차년도</a:t>
                      </a:r>
                      <a:endParaRPr lang="ko-KR" altLang="en-US" sz="5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차년도</a:t>
                      </a:r>
                      <a:endParaRPr lang="ko-KR" altLang="en-US" sz="5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r>
                        <a:rPr lang="ko-KR" alt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차년도</a:t>
                      </a:r>
                      <a:endParaRPr lang="ko-KR" altLang="en-US" sz="5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합계</a:t>
                      </a: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0971071"/>
                  </a:ext>
                </a:extLst>
              </a:tr>
              <a:tr h="136305">
                <a:tc rowSpan="15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직접비</a:t>
                      </a: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인건비</a:t>
                      </a: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내부인건비</a:t>
                      </a:r>
                      <a:r>
                        <a:rPr lang="en-US" altLang="ko-KR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A)</a:t>
                      </a:r>
                      <a:endParaRPr lang="en-US" sz="5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현금</a:t>
                      </a: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1110201"/>
                  </a:ext>
                </a:extLst>
              </a:tr>
              <a:tr h="136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현물</a:t>
                      </a:r>
                      <a:endParaRPr lang="ko-KR" altLang="en-US" sz="5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280106"/>
                  </a:ext>
                </a:extLst>
              </a:tr>
              <a:tr h="136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외부인건비</a:t>
                      </a:r>
                      <a:r>
                        <a:rPr lang="en-US" altLang="ko-KR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B)</a:t>
                      </a:r>
                      <a:endParaRPr lang="en-US" sz="5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현금</a:t>
                      </a:r>
                      <a:endParaRPr lang="ko-KR" altLang="en-US" sz="5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8643602"/>
                  </a:ext>
                </a:extLst>
              </a:tr>
              <a:tr h="136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 dirty="0" err="1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연구지원인력인건비</a:t>
                      </a:r>
                      <a:r>
                        <a:rPr lang="en-US" altLang="ko-KR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(C)</a:t>
                      </a: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7887167"/>
                  </a:ext>
                </a:extLst>
              </a:tr>
              <a:tr h="136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학생 인건비</a:t>
                      </a:r>
                      <a:r>
                        <a:rPr lang="en-US" altLang="ko-KR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D)</a:t>
                      </a:r>
                      <a:endParaRPr lang="en-US" sz="5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3064758"/>
                  </a:ext>
                </a:extLst>
              </a:tr>
              <a:tr h="136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총 인건비</a:t>
                      </a:r>
                      <a:r>
                        <a:rPr lang="en-US" altLang="ko-KR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E=A+B+C+D)</a:t>
                      </a:r>
                      <a:endParaRPr lang="en-US" sz="5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230016"/>
                  </a:ext>
                </a:extLst>
              </a:tr>
              <a:tr h="136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위탁연구개발비</a:t>
                      </a:r>
                      <a:r>
                        <a:rPr lang="en-US" altLang="ko-KR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(M)</a:t>
                      </a: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3938450"/>
                  </a:ext>
                </a:extLst>
              </a:tr>
              <a:tr h="136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연구시설</a:t>
                      </a:r>
                      <a:r>
                        <a:rPr lang="en-US" altLang="ko-KR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‧</a:t>
                      </a:r>
                      <a:r>
                        <a:rPr lang="ko-KR" altLang="en-US" sz="500" b="1" kern="0" spc="0" dirty="0" err="1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장비비</a:t>
                      </a:r>
                      <a:r>
                        <a:rPr lang="en-US" altLang="ko-KR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(F)</a:t>
                      </a:r>
                      <a:endParaRPr lang="ko-KR" altLang="en-US" sz="5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현금</a:t>
                      </a:r>
                      <a:endParaRPr lang="ko-KR" altLang="en-US" sz="500" dirty="0"/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828388"/>
                  </a:ext>
                </a:extLst>
              </a:tr>
              <a:tr h="136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현물</a:t>
                      </a:r>
                      <a:endParaRPr lang="ko-KR" altLang="en-US" sz="500" dirty="0"/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053067"/>
                  </a:ext>
                </a:extLst>
              </a:tr>
              <a:tr h="136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연구재료비</a:t>
                      </a:r>
                      <a:r>
                        <a:rPr lang="en-US" altLang="ko-KR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G)</a:t>
                      </a:r>
                      <a:endParaRPr lang="en-US" sz="5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현금</a:t>
                      </a:r>
                      <a:endParaRPr lang="ko-KR" altLang="en-US" sz="500" dirty="0"/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379463"/>
                  </a:ext>
                </a:extLst>
              </a:tr>
              <a:tr h="136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현물</a:t>
                      </a:r>
                      <a:endParaRPr lang="ko-KR" altLang="en-US" sz="500" dirty="0"/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502851"/>
                  </a:ext>
                </a:extLst>
              </a:tr>
              <a:tr h="136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연구활동비</a:t>
                      </a:r>
                      <a:r>
                        <a:rPr lang="en-US" altLang="ko-KR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H)</a:t>
                      </a:r>
                      <a:endParaRPr lang="en-US" sz="5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현금</a:t>
                      </a:r>
                      <a:endParaRPr lang="ko-KR" altLang="en-US" sz="500" dirty="0"/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8699382"/>
                  </a:ext>
                </a:extLst>
              </a:tr>
              <a:tr h="136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현물</a:t>
                      </a:r>
                      <a:endParaRPr lang="ko-KR" altLang="en-US" sz="500" dirty="0"/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731104"/>
                  </a:ext>
                </a:extLst>
              </a:tr>
              <a:tr h="136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연구수당</a:t>
                      </a:r>
                      <a:r>
                        <a:rPr lang="en-US" altLang="ko-KR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I)</a:t>
                      </a:r>
                      <a:endParaRPr lang="en-US" sz="5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220354"/>
                  </a:ext>
                </a:extLst>
              </a:tr>
              <a:tr h="1363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buNone/>
                      </a:pPr>
                      <a:r>
                        <a:rPr lang="ko-KR" alt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직접비 소계 </a:t>
                      </a:r>
                      <a:r>
                        <a:rPr lang="en-US" altLang="ko-KR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J=E+F+G+H+I)</a:t>
                      </a:r>
                      <a:endParaRPr lang="en-US" sz="5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3541453"/>
                  </a:ext>
                </a:extLst>
              </a:tr>
              <a:tr h="136305"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간접비</a:t>
                      </a:r>
                      <a:r>
                        <a:rPr lang="en-US" altLang="ko-KR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5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K)</a:t>
                      </a:r>
                      <a:endParaRPr lang="en-US" sz="5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2411892"/>
                  </a:ext>
                </a:extLst>
              </a:tr>
              <a:tr h="136305">
                <a:tc grid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연구개발비 총액</a:t>
                      </a:r>
                      <a:r>
                        <a:rPr lang="en-US" altLang="ko-KR" sz="5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(L=J+K)</a:t>
                      </a:r>
                      <a:endParaRPr lang="ko-KR" altLang="en-US" sz="5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0324" marR="10324" marT="10324" marB="1032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500" dirty="0">
                        <a:effectLst/>
                      </a:endParaRPr>
                    </a:p>
                  </a:txBody>
                  <a:tcPr marL="10474" marR="10474" marT="10474" marB="10474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598957"/>
                  </a:ext>
                </a:extLst>
              </a:tr>
            </a:tbl>
          </a:graphicData>
        </a:graphic>
      </p:graphicFrame>
      <p:sp>
        <p:nvSpPr>
          <p:cNvPr id="15" name="Rectangle 2">
            <a:extLst>
              <a:ext uri="{FF2B5EF4-FFF2-40B4-BE49-F238E27FC236}">
                <a16:creationId xmlns:a16="http://schemas.microsoft.com/office/drawing/2014/main" id="{A82FE0BB-FA78-3676-7BBD-CCA53DDBB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5063" y="13192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16AB6C-950C-0942-E3F3-F258CF1A6C49}"/>
              </a:ext>
            </a:extLst>
          </p:cNvPr>
          <p:cNvSpPr txBox="1"/>
          <p:nvPr/>
        </p:nvSpPr>
        <p:spPr>
          <a:xfrm>
            <a:off x="8350093" y="1893226"/>
            <a:ext cx="511679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00" dirty="0"/>
              <a:t>(</a:t>
            </a:r>
            <a:r>
              <a:rPr lang="ko-KR" altLang="en-US" sz="500" dirty="0"/>
              <a:t>단위</a:t>
            </a:r>
            <a:r>
              <a:rPr lang="en-US" altLang="ko-KR" sz="500" dirty="0"/>
              <a:t>: </a:t>
            </a:r>
            <a:r>
              <a:rPr lang="ko-KR" altLang="en-US" sz="500" dirty="0"/>
              <a:t>천원</a:t>
            </a:r>
            <a:r>
              <a:rPr lang="en-US" altLang="ko-KR" sz="500" dirty="0"/>
              <a:t>)</a:t>
            </a:r>
            <a:endParaRPr lang="ko-KR" altLang="en-US" sz="500" dirty="0"/>
          </a:p>
        </p:txBody>
      </p:sp>
    </p:spTree>
    <p:extLst>
      <p:ext uri="{BB962C8B-B14F-4D97-AF65-F5344CB8AC3E}">
        <p14:creationId xmlns:p14="http://schemas.microsoft.com/office/powerpoint/2010/main" val="8249209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874B4-DC83-8C92-AC88-06042D9B6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35CCD72A-FEC4-972A-B4AC-1ED4A02E2CF8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7378454C-68AD-4D82-6177-AC0F45B4E2CF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별첨</a:t>
            </a: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연구개발비 사용에 관한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52427FF5-2B52-17A0-8BC4-8524CC79DFA5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18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628F91F8-176D-A223-5BA1-D999D8EC948B}"/>
              </a:ext>
            </a:extLst>
          </p:cNvPr>
          <p:cNvGrpSpPr/>
          <p:nvPr/>
        </p:nvGrpSpPr>
        <p:grpSpPr>
          <a:xfrm>
            <a:off x="232114" y="828646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16383EB8-66A6-BA83-66F9-3073E8861D21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1D8EA93D-0EE9-BBB4-FFFD-70CE272F5CA0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※ IRIS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시스템과 총 소요비용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내역과 일치 요망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endParaRPr lang="ko-KR" altLang="en-US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F08B8EAE-2F4A-9DB1-6ED9-0114A86498F0}"/>
              </a:ext>
            </a:extLst>
          </p:cNvPr>
          <p:cNvGrpSpPr/>
          <p:nvPr/>
        </p:nvGrpSpPr>
        <p:grpSpPr>
          <a:xfrm>
            <a:off x="232115" y="1197186"/>
            <a:ext cx="8691965" cy="3431085"/>
            <a:chOff x="232115" y="950282"/>
            <a:chExt cx="8691965" cy="3431085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0004BE95-8391-34A4-88E3-6EDFA5AF9C5B}"/>
                </a:ext>
              </a:extLst>
            </p:cNvPr>
            <p:cNvSpPr/>
            <p:nvPr/>
          </p:nvSpPr>
          <p:spPr>
            <a:xfrm>
              <a:off x="232115" y="950282"/>
              <a:ext cx="8691965" cy="343108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A5FEF7F4-1FEB-97EB-FF69-EA9E3D407B55}"/>
                </a:ext>
              </a:extLst>
            </p:cNvPr>
            <p:cNvSpPr/>
            <p:nvPr/>
          </p:nvSpPr>
          <p:spPr>
            <a:xfrm>
              <a:off x="327776" y="996002"/>
              <a:ext cx="74565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7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99C5F5B4-C884-9474-6635-8E59E11D414F}"/>
                </a:ext>
              </a:extLst>
            </p:cNvPr>
            <p:cNvSpPr/>
            <p:nvPr/>
          </p:nvSpPr>
          <p:spPr>
            <a:xfrm>
              <a:off x="602204" y="995594"/>
              <a:ext cx="48709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연구개발비 세부 사용계획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3" name="Table 0">
            <a:extLst>
              <a:ext uri="{FF2B5EF4-FFF2-40B4-BE49-F238E27FC236}">
                <a16:creationId xmlns:a16="http://schemas.microsoft.com/office/drawing/2014/main" id="{45E46734-D6D5-5E59-F03B-112568975C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183404"/>
              </p:ext>
            </p:extLst>
          </p:nvPr>
        </p:nvGraphicFramePr>
        <p:xfrm>
          <a:off x="351689" y="1601179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-2)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참여연구자 인건비 현황표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D005E863-E1A5-5593-9802-F4165726E8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978566"/>
              </p:ext>
            </p:extLst>
          </p:nvPr>
        </p:nvGraphicFramePr>
        <p:xfrm>
          <a:off x="358723" y="2163287"/>
          <a:ext cx="8426549" cy="2399624"/>
        </p:xfrm>
        <a:graphic>
          <a:graphicData uri="http://schemas.openxmlformats.org/drawingml/2006/table">
            <a:tbl>
              <a:tblPr/>
              <a:tblGrid>
                <a:gridCol w="839032">
                  <a:extLst>
                    <a:ext uri="{9D8B030D-6E8A-4147-A177-3AD203B41FA5}">
                      <a16:colId xmlns:a16="http://schemas.microsoft.com/office/drawing/2014/main" val="1347473035"/>
                    </a:ext>
                  </a:extLst>
                </a:gridCol>
                <a:gridCol w="695045">
                  <a:extLst>
                    <a:ext uri="{9D8B030D-6E8A-4147-A177-3AD203B41FA5}">
                      <a16:colId xmlns:a16="http://schemas.microsoft.com/office/drawing/2014/main" val="2507151132"/>
                    </a:ext>
                  </a:extLst>
                </a:gridCol>
                <a:gridCol w="563818">
                  <a:extLst>
                    <a:ext uri="{9D8B030D-6E8A-4147-A177-3AD203B41FA5}">
                      <a16:colId xmlns:a16="http://schemas.microsoft.com/office/drawing/2014/main" val="2763941050"/>
                    </a:ext>
                  </a:extLst>
                </a:gridCol>
                <a:gridCol w="726551">
                  <a:extLst>
                    <a:ext uri="{9D8B030D-6E8A-4147-A177-3AD203B41FA5}">
                      <a16:colId xmlns:a16="http://schemas.microsoft.com/office/drawing/2014/main" val="2688223728"/>
                    </a:ext>
                  </a:extLst>
                </a:gridCol>
                <a:gridCol w="784366">
                  <a:extLst>
                    <a:ext uri="{9D8B030D-6E8A-4147-A177-3AD203B41FA5}">
                      <a16:colId xmlns:a16="http://schemas.microsoft.com/office/drawing/2014/main" val="55150358"/>
                    </a:ext>
                  </a:extLst>
                </a:gridCol>
                <a:gridCol w="784366">
                  <a:extLst>
                    <a:ext uri="{9D8B030D-6E8A-4147-A177-3AD203B41FA5}">
                      <a16:colId xmlns:a16="http://schemas.microsoft.com/office/drawing/2014/main" val="4254230733"/>
                    </a:ext>
                  </a:extLst>
                </a:gridCol>
                <a:gridCol w="677401">
                  <a:extLst>
                    <a:ext uri="{9D8B030D-6E8A-4147-A177-3AD203B41FA5}">
                      <a16:colId xmlns:a16="http://schemas.microsoft.com/office/drawing/2014/main" val="3492711510"/>
                    </a:ext>
                  </a:extLst>
                </a:gridCol>
                <a:gridCol w="839032">
                  <a:extLst>
                    <a:ext uri="{9D8B030D-6E8A-4147-A177-3AD203B41FA5}">
                      <a16:colId xmlns:a16="http://schemas.microsoft.com/office/drawing/2014/main" val="1296513930"/>
                    </a:ext>
                  </a:extLst>
                </a:gridCol>
                <a:gridCol w="839032">
                  <a:extLst>
                    <a:ext uri="{9D8B030D-6E8A-4147-A177-3AD203B41FA5}">
                      <a16:colId xmlns:a16="http://schemas.microsoft.com/office/drawing/2014/main" val="66954032"/>
                    </a:ext>
                  </a:extLst>
                </a:gridCol>
                <a:gridCol w="839032">
                  <a:extLst>
                    <a:ext uri="{9D8B030D-6E8A-4147-A177-3AD203B41FA5}">
                      <a16:colId xmlns:a16="http://schemas.microsoft.com/office/drawing/2014/main" val="1699184451"/>
                    </a:ext>
                  </a:extLst>
                </a:gridCol>
                <a:gridCol w="838874">
                  <a:extLst>
                    <a:ext uri="{9D8B030D-6E8A-4147-A177-3AD203B41FA5}">
                      <a16:colId xmlns:a16="http://schemas.microsoft.com/office/drawing/2014/main" val="3005910107"/>
                    </a:ext>
                  </a:extLst>
                </a:gridCol>
              </a:tblGrid>
              <a:tr h="209096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인력구분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성명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직위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․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급여총액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(A, 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참여기간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(B, 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인건비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계상률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(%)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(C)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8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합 계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8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((</a:t>
                      </a:r>
                      <a:r>
                        <a:rPr lang="en-US" sz="8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A/12)×B×(C/100))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125849"/>
                  </a:ext>
                </a:extLst>
              </a:tr>
              <a:tr h="2090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현금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현물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029538"/>
                  </a:ext>
                </a:extLst>
              </a:tr>
              <a:tr h="189072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홍길동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소장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내부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4381771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4958261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1685175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소계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D)</a:t>
                      </a:r>
                      <a:endParaRPr 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7751699"/>
                  </a:ext>
                </a:extLst>
              </a:tr>
              <a:tr h="189072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강감찬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내부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8945647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3441542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소계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E)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3621488"/>
                  </a:ext>
                </a:extLst>
              </a:tr>
              <a:tr h="189072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-16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비영리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인력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강감찬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행정원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315721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소계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F)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6196941"/>
                  </a:ext>
                </a:extLst>
              </a:tr>
              <a:tr h="189072">
                <a:tc gridSpan="8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총액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G=D+E+F)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0933569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F453BD0F-9C18-A333-5914-7AEB38FD37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25144" y="1984819"/>
            <a:ext cx="13146801" cy="204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A9319E-9F08-04F4-E562-A5395717B9C1}"/>
              </a:ext>
            </a:extLst>
          </p:cNvPr>
          <p:cNvSpPr txBox="1"/>
          <p:nvPr/>
        </p:nvSpPr>
        <p:spPr>
          <a:xfrm>
            <a:off x="351689" y="1908255"/>
            <a:ext cx="1590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/>
              <a:t>1</a:t>
            </a:r>
            <a:r>
              <a:rPr lang="ko-KR" altLang="en-US" sz="1000" dirty="0"/>
              <a:t>차년도 </a:t>
            </a:r>
          </a:p>
        </p:txBody>
      </p:sp>
    </p:spTree>
    <p:extLst>
      <p:ext uri="{BB962C8B-B14F-4D97-AF65-F5344CB8AC3E}">
        <p14:creationId xmlns:p14="http://schemas.microsoft.com/office/powerpoint/2010/main" val="29933792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94519E-568E-E07C-94B7-18E87475A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42C31B2D-83A1-93D0-C6D9-DD1A40531E0D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8C883E83-013E-CEF5-FA11-01A5E8F974A8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별첨</a:t>
            </a: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연구개발비 사용에 관한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26A2C056-5560-BE39-4E2C-F43BCF03C43A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18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432C772F-008B-4E57-DE61-FF46537FC619}"/>
              </a:ext>
            </a:extLst>
          </p:cNvPr>
          <p:cNvGrpSpPr/>
          <p:nvPr/>
        </p:nvGrpSpPr>
        <p:grpSpPr>
          <a:xfrm>
            <a:off x="232114" y="828646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4B2C7FC2-FADA-F475-2DF3-14ADAB20B47D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DD42C6BF-2E76-402F-17A0-AE8B8D67D8EC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※ IRIS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시스템과 총 소요비용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내역과 일치 요망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88CCDF60-E33D-6914-1C99-B9AEC5A189C9}"/>
              </a:ext>
            </a:extLst>
          </p:cNvPr>
          <p:cNvGrpSpPr/>
          <p:nvPr/>
        </p:nvGrpSpPr>
        <p:grpSpPr>
          <a:xfrm>
            <a:off x="232115" y="1197186"/>
            <a:ext cx="8691965" cy="3431085"/>
            <a:chOff x="232115" y="950282"/>
            <a:chExt cx="8691965" cy="3431085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D7EF6A04-1753-6A74-CF06-8C0F6D6298B9}"/>
                </a:ext>
              </a:extLst>
            </p:cNvPr>
            <p:cNvSpPr/>
            <p:nvPr/>
          </p:nvSpPr>
          <p:spPr>
            <a:xfrm>
              <a:off x="232115" y="950282"/>
              <a:ext cx="8691965" cy="343108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D426FD3F-5CAD-E474-B236-862E7629499B}"/>
                </a:ext>
              </a:extLst>
            </p:cNvPr>
            <p:cNvSpPr/>
            <p:nvPr/>
          </p:nvSpPr>
          <p:spPr>
            <a:xfrm>
              <a:off x="327776" y="996002"/>
              <a:ext cx="74565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7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B05C2DD9-516B-640B-AD6C-3ED39196EB97}"/>
                </a:ext>
              </a:extLst>
            </p:cNvPr>
            <p:cNvSpPr/>
            <p:nvPr/>
          </p:nvSpPr>
          <p:spPr>
            <a:xfrm>
              <a:off x="602204" y="995594"/>
              <a:ext cx="48709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연구개발비 세부 사용계획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3" name="Table 0">
            <a:extLst>
              <a:ext uri="{FF2B5EF4-FFF2-40B4-BE49-F238E27FC236}">
                <a16:creationId xmlns:a16="http://schemas.microsoft.com/office/drawing/2014/main" id="{615AA876-076D-E34A-2FD8-7CE69BDAA5BB}"/>
              </a:ext>
            </a:extLst>
          </p:cNvPr>
          <p:cNvGraphicFramePr>
            <a:graphicFrameLocks noGrp="1"/>
          </p:cNvGraphicFramePr>
          <p:nvPr/>
        </p:nvGraphicFramePr>
        <p:xfrm>
          <a:off x="351689" y="1601179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-2)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참여연구자 인건비 현황표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B5B3F138-5140-F579-53E0-B2523BBFAF3B}"/>
              </a:ext>
            </a:extLst>
          </p:cNvPr>
          <p:cNvGraphicFramePr>
            <a:graphicFrameLocks noGrp="1"/>
          </p:cNvGraphicFramePr>
          <p:nvPr/>
        </p:nvGraphicFramePr>
        <p:xfrm>
          <a:off x="358723" y="2163287"/>
          <a:ext cx="8426549" cy="2399624"/>
        </p:xfrm>
        <a:graphic>
          <a:graphicData uri="http://schemas.openxmlformats.org/drawingml/2006/table">
            <a:tbl>
              <a:tblPr/>
              <a:tblGrid>
                <a:gridCol w="839032">
                  <a:extLst>
                    <a:ext uri="{9D8B030D-6E8A-4147-A177-3AD203B41FA5}">
                      <a16:colId xmlns:a16="http://schemas.microsoft.com/office/drawing/2014/main" val="1347473035"/>
                    </a:ext>
                  </a:extLst>
                </a:gridCol>
                <a:gridCol w="695045">
                  <a:extLst>
                    <a:ext uri="{9D8B030D-6E8A-4147-A177-3AD203B41FA5}">
                      <a16:colId xmlns:a16="http://schemas.microsoft.com/office/drawing/2014/main" val="2507151132"/>
                    </a:ext>
                  </a:extLst>
                </a:gridCol>
                <a:gridCol w="563818">
                  <a:extLst>
                    <a:ext uri="{9D8B030D-6E8A-4147-A177-3AD203B41FA5}">
                      <a16:colId xmlns:a16="http://schemas.microsoft.com/office/drawing/2014/main" val="2763941050"/>
                    </a:ext>
                  </a:extLst>
                </a:gridCol>
                <a:gridCol w="726551">
                  <a:extLst>
                    <a:ext uri="{9D8B030D-6E8A-4147-A177-3AD203B41FA5}">
                      <a16:colId xmlns:a16="http://schemas.microsoft.com/office/drawing/2014/main" val="2688223728"/>
                    </a:ext>
                  </a:extLst>
                </a:gridCol>
                <a:gridCol w="784366">
                  <a:extLst>
                    <a:ext uri="{9D8B030D-6E8A-4147-A177-3AD203B41FA5}">
                      <a16:colId xmlns:a16="http://schemas.microsoft.com/office/drawing/2014/main" val="55150358"/>
                    </a:ext>
                  </a:extLst>
                </a:gridCol>
                <a:gridCol w="784366">
                  <a:extLst>
                    <a:ext uri="{9D8B030D-6E8A-4147-A177-3AD203B41FA5}">
                      <a16:colId xmlns:a16="http://schemas.microsoft.com/office/drawing/2014/main" val="4254230733"/>
                    </a:ext>
                  </a:extLst>
                </a:gridCol>
                <a:gridCol w="677401">
                  <a:extLst>
                    <a:ext uri="{9D8B030D-6E8A-4147-A177-3AD203B41FA5}">
                      <a16:colId xmlns:a16="http://schemas.microsoft.com/office/drawing/2014/main" val="3492711510"/>
                    </a:ext>
                  </a:extLst>
                </a:gridCol>
                <a:gridCol w="839032">
                  <a:extLst>
                    <a:ext uri="{9D8B030D-6E8A-4147-A177-3AD203B41FA5}">
                      <a16:colId xmlns:a16="http://schemas.microsoft.com/office/drawing/2014/main" val="1296513930"/>
                    </a:ext>
                  </a:extLst>
                </a:gridCol>
                <a:gridCol w="839032">
                  <a:extLst>
                    <a:ext uri="{9D8B030D-6E8A-4147-A177-3AD203B41FA5}">
                      <a16:colId xmlns:a16="http://schemas.microsoft.com/office/drawing/2014/main" val="66954032"/>
                    </a:ext>
                  </a:extLst>
                </a:gridCol>
                <a:gridCol w="839032">
                  <a:extLst>
                    <a:ext uri="{9D8B030D-6E8A-4147-A177-3AD203B41FA5}">
                      <a16:colId xmlns:a16="http://schemas.microsoft.com/office/drawing/2014/main" val="1699184451"/>
                    </a:ext>
                  </a:extLst>
                </a:gridCol>
                <a:gridCol w="838874">
                  <a:extLst>
                    <a:ext uri="{9D8B030D-6E8A-4147-A177-3AD203B41FA5}">
                      <a16:colId xmlns:a16="http://schemas.microsoft.com/office/drawing/2014/main" val="3005910107"/>
                    </a:ext>
                  </a:extLst>
                </a:gridCol>
              </a:tblGrid>
              <a:tr h="209096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인력구분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성명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직위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․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급여총액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(A, 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참여기간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(B, 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인건비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계상률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(%)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(C)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8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합 계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8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((</a:t>
                      </a:r>
                      <a:r>
                        <a:rPr lang="en-US" sz="8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A/12)×B×(C/100))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125849"/>
                  </a:ext>
                </a:extLst>
              </a:tr>
              <a:tr h="2090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현금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현물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029538"/>
                  </a:ext>
                </a:extLst>
              </a:tr>
              <a:tr h="189072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홍길동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소장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내부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4381771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4958261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1685175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소계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D)</a:t>
                      </a:r>
                      <a:endParaRPr 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7751699"/>
                  </a:ext>
                </a:extLst>
              </a:tr>
              <a:tr h="189072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강감찬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내부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8945647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3441542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소계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E)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3621488"/>
                  </a:ext>
                </a:extLst>
              </a:tr>
              <a:tr h="189072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-16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비영리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인력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강감찬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행정원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315721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소계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F)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6196941"/>
                  </a:ext>
                </a:extLst>
              </a:tr>
              <a:tr h="189072">
                <a:tc gridSpan="8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총액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G=D+E+F)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0933569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6D75B578-5229-61E3-BEA7-E7B685DB7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25144" y="1984819"/>
            <a:ext cx="13146801" cy="204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61D07B-704A-87DE-BFFA-E20B882C1FF7}"/>
              </a:ext>
            </a:extLst>
          </p:cNvPr>
          <p:cNvSpPr txBox="1"/>
          <p:nvPr/>
        </p:nvSpPr>
        <p:spPr>
          <a:xfrm>
            <a:off x="351689" y="1908255"/>
            <a:ext cx="1590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/>
              <a:t>2</a:t>
            </a:r>
            <a:r>
              <a:rPr lang="ko-KR" altLang="en-US" sz="1000" dirty="0"/>
              <a:t>차년도 </a:t>
            </a:r>
          </a:p>
        </p:txBody>
      </p:sp>
    </p:spTree>
    <p:extLst>
      <p:ext uri="{BB962C8B-B14F-4D97-AF65-F5344CB8AC3E}">
        <p14:creationId xmlns:p14="http://schemas.microsoft.com/office/powerpoint/2010/main" val="19475113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21335F-00AB-7A3A-3279-F730FECE93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418448FC-E3C8-F478-D3C5-6BEBFF892445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D051BF4D-EF42-12FC-E0EF-75A405955604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별첨</a:t>
            </a: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연구개발비 사용에 관한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569F0B18-7C69-D1BE-C804-D1BBB3C5678D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18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84D321D8-43E4-9B08-2EAA-A5290D50FF05}"/>
              </a:ext>
            </a:extLst>
          </p:cNvPr>
          <p:cNvGrpSpPr/>
          <p:nvPr/>
        </p:nvGrpSpPr>
        <p:grpSpPr>
          <a:xfrm>
            <a:off x="232114" y="828646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C6A3C9A5-4498-F1E4-90AB-24E9D7E8B6D1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53A4AD76-E123-3954-11A3-D4105EA03C29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※ IRIS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시스템과 총 소요비용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내역과 일치 요망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27C09313-87C3-3048-C3C0-1A5D1AFC54C2}"/>
              </a:ext>
            </a:extLst>
          </p:cNvPr>
          <p:cNvGrpSpPr/>
          <p:nvPr/>
        </p:nvGrpSpPr>
        <p:grpSpPr>
          <a:xfrm>
            <a:off x="232115" y="1197186"/>
            <a:ext cx="8691965" cy="3431085"/>
            <a:chOff x="232115" y="950282"/>
            <a:chExt cx="8691965" cy="3431085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AD5F8356-B919-AB5D-ECD6-E7F98218CADD}"/>
                </a:ext>
              </a:extLst>
            </p:cNvPr>
            <p:cNvSpPr/>
            <p:nvPr/>
          </p:nvSpPr>
          <p:spPr>
            <a:xfrm>
              <a:off x="232115" y="950282"/>
              <a:ext cx="8691965" cy="343108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78344A65-F924-CF6D-F68B-1172928A8CFF}"/>
                </a:ext>
              </a:extLst>
            </p:cNvPr>
            <p:cNvSpPr/>
            <p:nvPr/>
          </p:nvSpPr>
          <p:spPr>
            <a:xfrm>
              <a:off x="327776" y="996002"/>
              <a:ext cx="74565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7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370012CB-9CF9-8976-6E59-A728F7D5DA5A}"/>
                </a:ext>
              </a:extLst>
            </p:cNvPr>
            <p:cNvSpPr/>
            <p:nvPr/>
          </p:nvSpPr>
          <p:spPr>
            <a:xfrm>
              <a:off x="602204" y="995594"/>
              <a:ext cx="48709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연구개발비 세부 사용계획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3" name="Table 0">
            <a:extLst>
              <a:ext uri="{FF2B5EF4-FFF2-40B4-BE49-F238E27FC236}">
                <a16:creationId xmlns:a16="http://schemas.microsoft.com/office/drawing/2014/main" id="{998AC1E3-88ED-45B7-24B5-B9F0DA83DEDA}"/>
              </a:ext>
            </a:extLst>
          </p:cNvPr>
          <p:cNvGraphicFramePr>
            <a:graphicFrameLocks noGrp="1"/>
          </p:cNvGraphicFramePr>
          <p:nvPr/>
        </p:nvGraphicFramePr>
        <p:xfrm>
          <a:off x="351689" y="1601179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-2)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참여연구자 인건비 현황표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C87B1E9E-8550-9DE5-3F5D-6051490B8696}"/>
              </a:ext>
            </a:extLst>
          </p:cNvPr>
          <p:cNvGraphicFramePr>
            <a:graphicFrameLocks noGrp="1"/>
          </p:cNvGraphicFramePr>
          <p:nvPr/>
        </p:nvGraphicFramePr>
        <p:xfrm>
          <a:off x="358723" y="2163287"/>
          <a:ext cx="8426549" cy="2399624"/>
        </p:xfrm>
        <a:graphic>
          <a:graphicData uri="http://schemas.openxmlformats.org/drawingml/2006/table">
            <a:tbl>
              <a:tblPr/>
              <a:tblGrid>
                <a:gridCol w="839032">
                  <a:extLst>
                    <a:ext uri="{9D8B030D-6E8A-4147-A177-3AD203B41FA5}">
                      <a16:colId xmlns:a16="http://schemas.microsoft.com/office/drawing/2014/main" val="1347473035"/>
                    </a:ext>
                  </a:extLst>
                </a:gridCol>
                <a:gridCol w="695045">
                  <a:extLst>
                    <a:ext uri="{9D8B030D-6E8A-4147-A177-3AD203B41FA5}">
                      <a16:colId xmlns:a16="http://schemas.microsoft.com/office/drawing/2014/main" val="2507151132"/>
                    </a:ext>
                  </a:extLst>
                </a:gridCol>
                <a:gridCol w="563818">
                  <a:extLst>
                    <a:ext uri="{9D8B030D-6E8A-4147-A177-3AD203B41FA5}">
                      <a16:colId xmlns:a16="http://schemas.microsoft.com/office/drawing/2014/main" val="2763941050"/>
                    </a:ext>
                  </a:extLst>
                </a:gridCol>
                <a:gridCol w="726551">
                  <a:extLst>
                    <a:ext uri="{9D8B030D-6E8A-4147-A177-3AD203B41FA5}">
                      <a16:colId xmlns:a16="http://schemas.microsoft.com/office/drawing/2014/main" val="2688223728"/>
                    </a:ext>
                  </a:extLst>
                </a:gridCol>
                <a:gridCol w="784366">
                  <a:extLst>
                    <a:ext uri="{9D8B030D-6E8A-4147-A177-3AD203B41FA5}">
                      <a16:colId xmlns:a16="http://schemas.microsoft.com/office/drawing/2014/main" val="55150358"/>
                    </a:ext>
                  </a:extLst>
                </a:gridCol>
                <a:gridCol w="784366">
                  <a:extLst>
                    <a:ext uri="{9D8B030D-6E8A-4147-A177-3AD203B41FA5}">
                      <a16:colId xmlns:a16="http://schemas.microsoft.com/office/drawing/2014/main" val="4254230733"/>
                    </a:ext>
                  </a:extLst>
                </a:gridCol>
                <a:gridCol w="677401">
                  <a:extLst>
                    <a:ext uri="{9D8B030D-6E8A-4147-A177-3AD203B41FA5}">
                      <a16:colId xmlns:a16="http://schemas.microsoft.com/office/drawing/2014/main" val="3492711510"/>
                    </a:ext>
                  </a:extLst>
                </a:gridCol>
                <a:gridCol w="839032">
                  <a:extLst>
                    <a:ext uri="{9D8B030D-6E8A-4147-A177-3AD203B41FA5}">
                      <a16:colId xmlns:a16="http://schemas.microsoft.com/office/drawing/2014/main" val="1296513930"/>
                    </a:ext>
                  </a:extLst>
                </a:gridCol>
                <a:gridCol w="839032">
                  <a:extLst>
                    <a:ext uri="{9D8B030D-6E8A-4147-A177-3AD203B41FA5}">
                      <a16:colId xmlns:a16="http://schemas.microsoft.com/office/drawing/2014/main" val="66954032"/>
                    </a:ext>
                  </a:extLst>
                </a:gridCol>
                <a:gridCol w="839032">
                  <a:extLst>
                    <a:ext uri="{9D8B030D-6E8A-4147-A177-3AD203B41FA5}">
                      <a16:colId xmlns:a16="http://schemas.microsoft.com/office/drawing/2014/main" val="1699184451"/>
                    </a:ext>
                  </a:extLst>
                </a:gridCol>
                <a:gridCol w="838874">
                  <a:extLst>
                    <a:ext uri="{9D8B030D-6E8A-4147-A177-3AD203B41FA5}">
                      <a16:colId xmlns:a16="http://schemas.microsoft.com/office/drawing/2014/main" val="3005910107"/>
                    </a:ext>
                  </a:extLst>
                </a:gridCol>
              </a:tblGrid>
              <a:tr h="209096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인력구분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성명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직위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․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급여총액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(A, 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참여기간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(B, 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인건비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계상률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(%)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(C)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8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합 계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8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((</a:t>
                      </a:r>
                      <a:r>
                        <a:rPr lang="en-US" sz="8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A/12)×B×(C/100))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125849"/>
                  </a:ext>
                </a:extLst>
              </a:tr>
              <a:tr h="2090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현금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현물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029538"/>
                  </a:ext>
                </a:extLst>
              </a:tr>
              <a:tr h="189072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홍길동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소장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내부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4381771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4958261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1685175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소계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D)</a:t>
                      </a:r>
                      <a:endParaRPr 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7751699"/>
                  </a:ext>
                </a:extLst>
              </a:tr>
              <a:tr h="189072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강감찬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내부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8945647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3441542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소계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E)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3621488"/>
                  </a:ext>
                </a:extLst>
              </a:tr>
              <a:tr h="189072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-16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비영리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인력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강감찬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행정원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315721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소계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F)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6196941"/>
                  </a:ext>
                </a:extLst>
              </a:tr>
              <a:tr h="189072">
                <a:tc gridSpan="8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총액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G=D+E+F)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0933569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FEFFBAA0-AE9D-5A6D-C192-77A2AB134A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25144" y="1984819"/>
            <a:ext cx="13146801" cy="204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167CD3-5950-87A2-5D9D-05C566ADBA37}"/>
              </a:ext>
            </a:extLst>
          </p:cNvPr>
          <p:cNvSpPr txBox="1"/>
          <p:nvPr/>
        </p:nvSpPr>
        <p:spPr>
          <a:xfrm>
            <a:off x="351689" y="1908255"/>
            <a:ext cx="1590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/>
              <a:t>3</a:t>
            </a:r>
            <a:r>
              <a:rPr lang="ko-KR" altLang="en-US" sz="1000" dirty="0"/>
              <a:t>차년도 </a:t>
            </a:r>
          </a:p>
        </p:txBody>
      </p:sp>
    </p:spTree>
    <p:extLst>
      <p:ext uri="{BB962C8B-B14F-4D97-AF65-F5344CB8AC3E}">
        <p14:creationId xmlns:p14="http://schemas.microsoft.com/office/powerpoint/2010/main" val="9339471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2A328-BDEF-D8CA-A341-376A2789F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F6D73D2F-867E-6CC1-944B-4B30421E1812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901A84DD-E7AD-9D0C-8300-2AB0F27977FB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별첨</a:t>
            </a: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연구개발비 사용에 관한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A4AA9C86-8B97-0F8B-2DA6-E3FFD08BF413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18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6244A3F2-F0FA-BD28-9EC8-C26623B1839D}"/>
              </a:ext>
            </a:extLst>
          </p:cNvPr>
          <p:cNvGrpSpPr/>
          <p:nvPr/>
        </p:nvGrpSpPr>
        <p:grpSpPr>
          <a:xfrm>
            <a:off x="232114" y="828646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4D5AF026-C716-8EF3-4F0B-8D8254414C0D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FFEEBD96-D3D4-C345-3848-CC37936E3A09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※ IRIS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시스템과 총 소요비용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내역과 일치 요망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06192B7-2A66-C946-0551-531ED2BC98BB}"/>
              </a:ext>
            </a:extLst>
          </p:cNvPr>
          <p:cNvGrpSpPr/>
          <p:nvPr/>
        </p:nvGrpSpPr>
        <p:grpSpPr>
          <a:xfrm>
            <a:off x="232115" y="1197186"/>
            <a:ext cx="8691965" cy="3431085"/>
            <a:chOff x="232115" y="950282"/>
            <a:chExt cx="8691965" cy="3431085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3CCEF360-ABDE-A14B-0D0E-F5EF249DE96D}"/>
                </a:ext>
              </a:extLst>
            </p:cNvPr>
            <p:cNvSpPr/>
            <p:nvPr/>
          </p:nvSpPr>
          <p:spPr>
            <a:xfrm>
              <a:off x="232115" y="950282"/>
              <a:ext cx="8691965" cy="343108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BD40E1F3-44D0-14AC-D1CA-49A665C210CE}"/>
                </a:ext>
              </a:extLst>
            </p:cNvPr>
            <p:cNvSpPr/>
            <p:nvPr/>
          </p:nvSpPr>
          <p:spPr>
            <a:xfrm>
              <a:off x="327776" y="996002"/>
              <a:ext cx="74565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7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D4B1C714-AA7A-7F02-9469-835D06A5F00A}"/>
                </a:ext>
              </a:extLst>
            </p:cNvPr>
            <p:cNvSpPr/>
            <p:nvPr/>
          </p:nvSpPr>
          <p:spPr>
            <a:xfrm>
              <a:off x="602204" y="995594"/>
              <a:ext cx="48709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연구개발비 세부 사용계획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3" name="Table 0">
            <a:extLst>
              <a:ext uri="{FF2B5EF4-FFF2-40B4-BE49-F238E27FC236}">
                <a16:creationId xmlns:a16="http://schemas.microsoft.com/office/drawing/2014/main" id="{EDB8BA81-C9A8-6EC1-5E10-46837C498F02}"/>
              </a:ext>
            </a:extLst>
          </p:cNvPr>
          <p:cNvGraphicFramePr>
            <a:graphicFrameLocks noGrp="1"/>
          </p:cNvGraphicFramePr>
          <p:nvPr/>
        </p:nvGraphicFramePr>
        <p:xfrm>
          <a:off x="351689" y="1601179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-2)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참여연구자 인건비 현황표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BC256BC4-67DF-1C6E-4C97-F9E38E69C33E}"/>
              </a:ext>
            </a:extLst>
          </p:cNvPr>
          <p:cNvGraphicFramePr>
            <a:graphicFrameLocks noGrp="1"/>
          </p:cNvGraphicFramePr>
          <p:nvPr/>
        </p:nvGraphicFramePr>
        <p:xfrm>
          <a:off x="358723" y="2163287"/>
          <a:ext cx="8426549" cy="2399624"/>
        </p:xfrm>
        <a:graphic>
          <a:graphicData uri="http://schemas.openxmlformats.org/drawingml/2006/table">
            <a:tbl>
              <a:tblPr/>
              <a:tblGrid>
                <a:gridCol w="839032">
                  <a:extLst>
                    <a:ext uri="{9D8B030D-6E8A-4147-A177-3AD203B41FA5}">
                      <a16:colId xmlns:a16="http://schemas.microsoft.com/office/drawing/2014/main" val="1347473035"/>
                    </a:ext>
                  </a:extLst>
                </a:gridCol>
                <a:gridCol w="695045">
                  <a:extLst>
                    <a:ext uri="{9D8B030D-6E8A-4147-A177-3AD203B41FA5}">
                      <a16:colId xmlns:a16="http://schemas.microsoft.com/office/drawing/2014/main" val="2507151132"/>
                    </a:ext>
                  </a:extLst>
                </a:gridCol>
                <a:gridCol w="563818">
                  <a:extLst>
                    <a:ext uri="{9D8B030D-6E8A-4147-A177-3AD203B41FA5}">
                      <a16:colId xmlns:a16="http://schemas.microsoft.com/office/drawing/2014/main" val="2763941050"/>
                    </a:ext>
                  </a:extLst>
                </a:gridCol>
                <a:gridCol w="726551">
                  <a:extLst>
                    <a:ext uri="{9D8B030D-6E8A-4147-A177-3AD203B41FA5}">
                      <a16:colId xmlns:a16="http://schemas.microsoft.com/office/drawing/2014/main" val="2688223728"/>
                    </a:ext>
                  </a:extLst>
                </a:gridCol>
                <a:gridCol w="784366">
                  <a:extLst>
                    <a:ext uri="{9D8B030D-6E8A-4147-A177-3AD203B41FA5}">
                      <a16:colId xmlns:a16="http://schemas.microsoft.com/office/drawing/2014/main" val="55150358"/>
                    </a:ext>
                  </a:extLst>
                </a:gridCol>
                <a:gridCol w="784366">
                  <a:extLst>
                    <a:ext uri="{9D8B030D-6E8A-4147-A177-3AD203B41FA5}">
                      <a16:colId xmlns:a16="http://schemas.microsoft.com/office/drawing/2014/main" val="4254230733"/>
                    </a:ext>
                  </a:extLst>
                </a:gridCol>
                <a:gridCol w="677401">
                  <a:extLst>
                    <a:ext uri="{9D8B030D-6E8A-4147-A177-3AD203B41FA5}">
                      <a16:colId xmlns:a16="http://schemas.microsoft.com/office/drawing/2014/main" val="3492711510"/>
                    </a:ext>
                  </a:extLst>
                </a:gridCol>
                <a:gridCol w="839032">
                  <a:extLst>
                    <a:ext uri="{9D8B030D-6E8A-4147-A177-3AD203B41FA5}">
                      <a16:colId xmlns:a16="http://schemas.microsoft.com/office/drawing/2014/main" val="1296513930"/>
                    </a:ext>
                  </a:extLst>
                </a:gridCol>
                <a:gridCol w="839032">
                  <a:extLst>
                    <a:ext uri="{9D8B030D-6E8A-4147-A177-3AD203B41FA5}">
                      <a16:colId xmlns:a16="http://schemas.microsoft.com/office/drawing/2014/main" val="66954032"/>
                    </a:ext>
                  </a:extLst>
                </a:gridCol>
                <a:gridCol w="839032">
                  <a:extLst>
                    <a:ext uri="{9D8B030D-6E8A-4147-A177-3AD203B41FA5}">
                      <a16:colId xmlns:a16="http://schemas.microsoft.com/office/drawing/2014/main" val="1699184451"/>
                    </a:ext>
                  </a:extLst>
                </a:gridCol>
                <a:gridCol w="838874">
                  <a:extLst>
                    <a:ext uri="{9D8B030D-6E8A-4147-A177-3AD203B41FA5}">
                      <a16:colId xmlns:a16="http://schemas.microsoft.com/office/drawing/2014/main" val="3005910107"/>
                    </a:ext>
                  </a:extLst>
                </a:gridCol>
              </a:tblGrid>
              <a:tr h="209096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인력구분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성명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 dirty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직위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․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급여총액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(A, 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참여기간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(B, 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인건비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계상률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(%)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(C)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8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합 계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8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((</a:t>
                      </a:r>
                      <a:r>
                        <a:rPr lang="en-US" sz="8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A/12)×B×(C/100))</a:t>
                      </a:r>
                      <a:endParaRPr lang="en-US" sz="8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125849"/>
                  </a:ext>
                </a:extLst>
              </a:tr>
              <a:tr h="2090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현금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현물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천원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029538"/>
                  </a:ext>
                </a:extLst>
              </a:tr>
              <a:tr h="189072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홍길동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소장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내부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</a:t>
                      </a:r>
                      <a:endParaRPr lang="ko-KR" alt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4381771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4958261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1685175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소계</a:t>
                      </a:r>
                      <a:r>
                        <a:rPr lang="en-US" altLang="ko-KR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6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D)</a:t>
                      </a:r>
                      <a:endParaRPr lang="en-US" sz="6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7751699"/>
                  </a:ext>
                </a:extLst>
              </a:tr>
              <a:tr h="189072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강감찬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내부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8945647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3441542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소계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E)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3621488"/>
                  </a:ext>
                </a:extLst>
              </a:tr>
              <a:tr h="189072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-16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비영리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인력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강감찬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행정원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지원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신규</a:t>
                      </a:r>
                      <a:endParaRPr lang="ko-KR" alt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315721"/>
                  </a:ext>
                </a:extLst>
              </a:tr>
              <a:tr h="1890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소계</a:t>
                      </a:r>
                      <a:r>
                        <a:rPr lang="en-US" altLang="ko-KR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6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F)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6196941"/>
                  </a:ext>
                </a:extLst>
              </a:tr>
              <a:tr h="189072">
                <a:tc gridSpan="8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buNone/>
                      </a:pPr>
                      <a:r>
                        <a:rPr lang="ko-KR" alt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총액</a:t>
                      </a:r>
                      <a:r>
                        <a:rPr lang="en-US" altLang="ko-KR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600" b="1" kern="0" spc="0">
                          <a:solidFill>
                            <a:srgbClr val="FFFF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G=D+E+F)</a:t>
                      </a:r>
                      <a:endParaRPr lang="en-US" sz="6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ko-KR" altLang="en-US" sz="600" dirty="0">
                        <a:effectLst/>
                      </a:endParaRPr>
                    </a:p>
                  </a:txBody>
                  <a:tcPr marL="15212" marR="15212" marT="15212" marB="152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A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0933569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C533982A-14DF-E560-A613-18EBC51CB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25144" y="1984819"/>
            <a:ext cx="13146801" cy="204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3DF40B-B990-15FD-B15D-CCCB46E34FA5}"/>
              </a:ext>
            </a:extLst>
          </p:cNvPr>
          <p:cNvSpPr txBox="1"/>
          <p:nvPr/>
        </p:nvSpPr>
        <p:spPr>
          <a:xfrm>
            <a:off x="351689" y="1908255"/>
            <a:ext cx="1590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/>
              <a:t>4</a:t>
            </a:r>
            <a:r>
              <a:rPr lang="ko-KR" altLang="en-US" sz="1000" dirty="0"/>
              <a:t>차년도 </a:t>
            </a:r>
          </a:p>
        </p:txBody>
      </p:sp>
    </p:spTree>
    <p:extLst>
      <p:ext uri="{BB962C8B-B14F-4D97-AF65-F5344CB8AC3E}">
        <p14:creationId xmlns:p14="http://schemas.microsoft.com/office/powerpoint/2010/main" val="36277005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2F2F35-41FD-17BA-3F02-6BD94A4FA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38C288D7-305E-D945-3B0B-B17A1BF3E8AB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C37B1B9C-C9DD-75E6-CE65-2CCAC1D57689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별첨</a:t>
            </a: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연구개발비 사용에 관한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AC87475B-41A3-9FD2-03FB-BB8971B6BF87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18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1FFD614F-1830-6244-690A-03073995EA42}"/>
              </a:ext>
            </a:extLst>
          </p:cNvPr>
          <p:cNvGrpSpPr/>
          <p:nvPr/>
        </p:nvGrpSpPr>
        <p:grpSpPr>
          <a:xfrm>
            <a:off x="232114" y="828646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FDD867B4-9381-DFBB-BAA4-8231AEF8B588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 dirty="0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1F71B323-F647-910E-3E59-45894CA812EF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※ IRIS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시스템과 총 소요비용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내역과 일치 요망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사용 계획이 없는 항목에 대하여 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‘</a:t>
              </a:r>
              <a:r>
                <a:rPr lang="ko-KR" altLang="en-US" sz="8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해당없음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＇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으로 표기 가능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85CF0B4D-05A8-3B54-9704-AF9C85D556A1}"/>
              </a:ext>
            </a:extLst>
          </p:cNvPr>
          <p:cNvGrpSpPr/>
          <p:nvPr/>
        </p:nvGrpSpPr>
        <p:grpSpPr>
          <a:xfrm>
            <a:off x="232115" y="1197186"/>
            <a:ext cx="8691965" cy="3431085"/>
            <a:chOff x="232115" y="950282"/>
            <a:chExt cx="8691965" cy="3431085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B11A64D5-E0A4-FDAD-D010-EC5D5C3321E6}"/>
                </a:ext>
              </a:extLst>
            </p:cNvPr>
            <p:cNvSpPr/>
            <p:nvPr/>
          </p:nvSpPr>
          <p:spPr>
            <a:xfrm>
              <a:off x="232115" y="950282"/>
              <a:ext cx="8691965" cy="343108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5F9F3063-8A5E-7D9C-F491-2BC8F1BD700B}"/>
                </a:ext>
              </a:extLst>
            </p:cNvPr>
            <p:cNvSpPr/>
            <p:nvPr/>
          </p:nvSpPr>
          <p:spPr>
            <a:xfrm>
              <a:off x="327776" y="996002"/>
              <a:ext cx="74565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7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E49B1CC2-947E-8BED-4367-B179A47E69AA}"/>
                </a:ext>
              </a:extLst>
            </p:cNvPr>
            <p:cNvSpPr/>
            <p:nvPr/>
          </p:nvSpPr>
          <p:spPr>
            <a:xfrm>
              <a:off x="602204" y="995594"/>
              <a:ext cx="48709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연구개발비 세부 사용계획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3" name="Table 0">
            <a:extLst>
              <a:ext uri="{FF2B5EF4-FFF2-40B4-BE49-F238E27FC236}">
                <a16:creationId xmlns:a16="http://schemas.microsoft.com/office/drawing/2014/main" id="{F42534DF-A8E2-F6C4-48B8-CF9EF6CB4C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656509"/>
              </p:ext>
            </p:extLst>
          </p:nvPr>
        </p:nvGraphicFramePr>
        <p:xfrm>
          <a:off x="351689" y="1601179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-3)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연구시설 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장비 구축 계획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5D9428A9-0F39-8229-4687-7A46C7876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78935"/>
              </p:ext>
            </p:extLst>
          </p:nvPr>
        </p:nvGraphicFramePr>
        <p:xfrm>
          <a:off x="351689" y="1608666"/>
          <a:ext cx="8456441" cy="1237960"/>
        </p:xfrm>
        <a:graphic>
          <a:graphicData uri="http://schemas.openxmlformats.org/drawingml/2006/table">
            <a:tbl>
              <a:tblPr/>
              <a:tblGrid>
                <a:gridCol w="1223316">
                  <a:extLst>
                    <a:ext uri="{9D8B030D-6E8A-4147-A177-3AD203B41FA5}">
                      <a16:colId xmlns:a16="http://schemas.microsoft.com/office/drawing/2014/main" val="2265371637"/>
                    </a:ext>
                  </a:extLst>
                </a:gridCol>
                <a:gridCol w="1382902">
                  <a:extLst>
                    <a:ext uri="{9D8B030D-6E8A-4147-A177-3AD203B41FA5}">
                      <a16:colId xmlns:a16="http://schemas.microsoft.com/office/drawing/2014/main" val="2451145930"/>
                    </a:ext>
                  </a:extLst>
                </a:gridCol>
                <a:gridCol w="805200">
                  <a:extLst>
                    <a:ext uri="{9D8B030D-6E8A-4147-A177-3AD203B41FA5}">
                      <a16:colId xmlns:a16="http://schemas.microsoft.com/office/drawing/2014/main" val="3748779208"/>
                    </a:ext>
                  </a:extLst>
                </a:gridCol>
                <a:gridCol w="1125415">
                  <a:extLst>
                    <a:ext uri="{9D8B030D-6E8A-4147-A177-3AD203B41FA5}">
                      <a16:colId xmlns:a16="http://schemas.microsoft.com/office/drawing/2014/main" val="3356615638"/>
                    </a:ext>
                  </a:extLst>
                </a:gridCol>
                <a:gridCol w="654148">
                  <a:extLst>
                    <a:ext uri="{9D8B030D-6E8A-4147-A177-3AD203B41FA5}">
                      <a16:colId xmlns:a16="http://schemas.microsoft.com/office/drawing/2014/main" val="2337060576"/>
                    </a:ext>
                  </a:extLst>
                </a:gridCol>
                <a:gridCol w="446647">
                  <a:extLst>
                    <a:ext uri="{9D8B030D-6E8A-4147-A177-3AD203B41FA5}">
                      <a16:colId xmlns:a16="http://schemas.microsoft.com/office/drawing/2014/main" val="3428318297"/>
                    </a:ext>
                  </a:extLst>
                </a:gridCol>
                <a:gridCol w="995291">
                  <a:extLst>
                    <a:ext uri="{9D8B030D-6E8A-4147-A177-3AD203B41FA5}">
                      <a16:colId xmlns:a16="http://schemas.microsoft.com/office/drawing/2014/main" val="1868449970"/>
                    </a:ext>
                  </a:extLst>
                </a:gridCol>
                <a:gridCol w="919381">
                  <a:extLst>
                    <a:ext uri="{9D8B030D-6E8A-4147-A177-3AD203B41FA5}">
                      <a16:colId xmlns:a16="http://schemas.microsoft.com/office/drawing/2014/main" val="820468804"/>
                    </a:ext>
                  </a:extLst>
                </a:gridCol>
                <a:gridCol w="904141">
                  <a:extLst>
                    <a:ext uri="{9D8B030D-6E8A-4147-A177-3AD203B41FA5}">
                      <a16:colId xmlns:a16="http://schemas.microsoft.com/office/drawing/2014/main" val="3372956215"/>
                    </a:ext>
                  </a:extLst>
                </a:gridCol>
              </a:tblGrid>
              <a:tr h="399870">
                <a:tc gridSpan="9"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단위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: 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천원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2117894"/>
                  </a:ext>
                </a:extLst>
              </a:tr>
              <a:tr h="19126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기관명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연구시설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·</a:t>
                      </a:r>
                      <a:r>
                        <a:rPr lang="ko-KR" altLang="en-US" sz="800" kern="0" spc="0" dirty="0" err="1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장비명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현금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/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구축방식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규격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수량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구축비용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구축기간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설치장소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700756"/>
                  </a:ext>
                </a:extLst>
              </a:tr>
              <a:tr h="2156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임대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861758"/>
                  </a:ext>
                </a:extLst>
              </a:tr>
              <a:tr h="2156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935271"/>
                  </a:ext>
                </a:extLst>
              </a:tr>
              <a:tr h="215607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31581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08595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별첨</a:t>
            </a: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연구개발비 사용에 관한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19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51AAF120-33B7-5FFB-A9B1-62AE30FF74F8}"/>
              </a:ext>
            </a:extLst>
          </p:cNvPr>
          <p:cNvGrpSpPr/>
          <p:nvPr/>
        </p:nvGrpSpPr>
        <p:grpSpPr>
          <a:xfrm>
            <a:off x="232114" y="828646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31E44EB7-B6D9-A8A4-64BE-77B0F82E8EFB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 dirty="0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1168A50F-A403-D4E6-1509-54BCA8A13EB7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※ IRIS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시스템과 총 소요비용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내역과 일치 요망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사용 계획이 없는 항목에 대하여 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‘</a:t>
              </a:r>
              <a:r>
                <a:rPr lang="ko-KR" altLang="en-US" sz="8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해당없음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＇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으로 표기 가능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286702D-D712-4EBD-9EAE-302835FE6F79}"/>
              </a:ext>
            </a:extLst>
          </p:cNvPr>
          <p:cNvGrpSpPr/>
          <p:nvPr/>
        </p:nvGrpSpPr>
        <p:grpSpPr>
          <a:xfrm>
            <a:off x="232115" y="1197187"/>
            <a:ext cx="8691965" cy="3346014"/>
            <a:chOff x="232115" y="950283"/>
            <a:chExt cx="8691965" cy="3346014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1A4589A9-C2B4-C8DA-385D-9678BDC57096}"/>
                </a:ext>
              </a:extLst>
            </p:cNvPr>
            <p:cNvSpPr/>
            <p:nvPr/>
          </p:nvSpPr>
          <p:spPr>
            <a:xfrm>
              <a:off x="232115" y="950283"/>
              <a:ext cx="8691965" cy="334601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45BC2CE3-B843-48B3-3DA2-19F671132176}"/>
                </a:ext>
              </a:extLst>
            </p:cNvPr>
            <p:cNvSpPr/>
            <p:nvPr/>
          </p:nvSpPr>
          <p:spPr>
            <a:xfrm>
              <a:off x="327776" y="996002"/>
              <a:ext cx="428358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7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863A6504-D0C0-C00F-B4B2-C39FF5EB9776}"/>
                </a:ext>
              </a:extLst>
            </p:cNvPr>
            <p:cNvSpPr/>
            <p:nvPr/>
          </p:nvSpPr>
          <p:spPr>
            <a:xfrm>
              <a:off x="615456" y="988968"/>
              <a:ext cx="48709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연구개발비 세부 사용계획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3" name="Table 0">
            <a:extLst>
              <a:ext uri="{FF2B5EF4-FFF2-40B4-BE49-F238E27FC236}">
                <a16:creationId xmlns:a16="http://schemas.microsoft.com/office/drawing/2014/main" id="{727C487A-62F1-03FB-AFFB-83605A69A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528168"/>
              </p:ext>
            </p:extLst>
          </p:nvPr>
        </p:nvGraphicFramePr>
        <p:xfrm>
          <a:off x="351689" y="1601179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-4)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연구재료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시약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재료 등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구입비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F6F7FE7-EAD1-A258-7916-6FDE40EE5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343499"/>
              </p:ext>
            </p:extLst>
          </p:nvPr>
        </p:nvGraphicFramePr>
        <p:xfrm>
          <a:off x="345629" y="1960205"/>
          <a:ext cx="8458157" cy="867277"/>
        </p:xfrm>
        <a:graphic>
          <a:graphicData uri="http://schemas.openxmlformats.org/drawingml/2006/table">
            <a:tbl>
              <a:tblPr/>
              <a:tblGrid>
                <a:gridCol w="1043971">
                  <a:extLst>
                    <a:ext uri="{9D8B030D-6E8A-4147-A177-3AD203B41FA5}">
                      <a16:colId xmlns:a16="http://schemas.microsoft.com/office/drawing/2014/main" val="1259819034"/>
                    </a:ext>
                  </a:extLst>
                </a:gridCol>
                <a:gridCol w="835200">
                  <a:extLst>
                    <a:ext uri="{9D8B030D-6E8A-4147-A177-3AD203B41FA5}">
                      <a16:colId xmlns:a16="http://schemas.microsoft.com/office/drawing/2014/main" val="1353798203"/>
                    </a:ext>
                  </a:extLst>
                </a:gridCol>
                <a:gridCol w="1296000">
                  <a:extLst>
                    <a:ext uri="{9D8B030D-6E8A-4147-A177-3AD203B41FA5}">
                      <a16:colId xmlns:a16="http://schemas.microsoft.com/office/drawing/2014/main" val="2173253711"/>
                    </a:ext>
                  </a:extLst>
                </a:gridCol>
                <a:gridCol w="2313584">
                  <a:extLst>
                    <a:ext uri="{9D8B030D-6E8A-4147-A177-3AD203B41FA5}">
                      <a16:colId xmlns:a16="http://schemas.microsoft.com/office/drawing/2014/main" val="3805175755"/>
                    </a:ext>
                  </a:extLst>
                </a:gridCol>
                <a:gridCol w="743437">
                  <a:extLst>
                    <a:ext uri="{9D8B030D-6E8A-4147-A177-3AD203B41FA5}">
                      <a16:colId xmlns:a16="http://schemas.microsoft.com/office/drawing/2014/main" val="173193928"/>
                    </a:ext>
                  </a:extLst>
                </a:gridCol>
                <a:gridCol w="743437">
                  <a:extLst>
                    <a:ext uri="{9D8B030D-6E8A-4147-A177-3AD203B41FA5}">
                      <a16:colId xmlns:a16="http://schemas.microsoft.com/office/drawing/2014/main" val="75113671"/>
                    </a:ext>
                  </a:extLst>
                </a:gridCol>
                <a:gridCol w="701434">
                  <a:extLst>
                    <a:ext uri="{9D8B030D-6E8A-4147-A177-3AD203B41FA5}">
                      <a16:colId xmlns:a16="http://schemas.microsoft.com/office/drawing/2014/main" val="615556048"/>
                    </a:ext>
                  </a:extLst>
                </a:gridCol>
                <a:gridCol w="407142">
                  <a:extLst>
                    <a:ext uri="{9D8B030D-6E8A-4147-A177-3AD203B41FA5}">
                      <a16:colId xmlns:a16="http://schemas.microsoft.com/office/drawing/2014/main" val="4294050143"/>
                    </a:ext>
                  </a:extLst>
                </a:gridCol>
                <a:gridCol w="373952">
                  <a:extLst>
                    <a:ext uri="{9D8B030D-6E8A-4147-A177-3AD203B41FA5}">
                      <a16:colId xmlns:a16="http://schemas.microsoft.com/office/drawing/2014/main" val="4150173350"/>
                    </a:ext>
                  </a:extLst>
                </a:gridCol>
              </a:tblGrid>
              <a:tr h="30101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기관명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구매연도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연구재료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사용용도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구입량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g)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구매비용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천원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입고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사용처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계상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8322353"/>
                  </a:ext>
                </a:extLst>
              </a:tr>
              <a:tr h="192907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XX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기업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Fe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계 금속파우더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3D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프린팅 성능 분석을 위한 시험데이터 출력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1,000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30,000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’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25. 6.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공장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5615421"/>
                  </a:ext>
                </a:extLst>
              </a:tr>
              <a:tr h="1585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현금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243017"/>
                  </a:ext>
                </a:extLst>
              </a:tr>
              <a:tr h="1585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900464"/>
                  </a:ext>
                </a:extLst>
              </a:tr>
            </a:tbl>
          </a:graphicData>
        </a:graphic>
      </p:graphicFrame>
      <p:graphicFrame>
        <p:nvGraphicFramePr>
          <p:cNvPr id="5" name="Table 0">
            <a:extLst>
              <a:ext uri="{FF2B5EF4-FFF2-40B4-BE49-F238E27FC236}">
                <a16:creationId xmlns:a16="http://schemas.microsoft.com/office/drawing/2014/main" id="{D57DFDA1-89CB-3528-1C2E-154F370659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220033"/>
              </p:ext>
            </p:extLst>
          </p:nvPr>
        </p:nvGraphicFramePr>
        <p:xfrm>
          <a:off x="351689" y="2947310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-5)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연구재료제작비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시험제품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설비 등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사용 계획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C8BE7DF8-8FD6-37C1-B6C6-A9BFBEB116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659222"/>
              </p:ext>
            </p:extLst>
          </p:nvPr>
        </p:nvGraphicFramePr>
        <p:xfrm>
          <a:off x="358723" y="3308567"/>
          <a:ext cx="8426552" cy="1077526"/>
        </p:xfrm>
        <a:graphic>
          <a:graphicData uri="http://schemas.openxmlformats.org/drawingml/2006/table">
            <a:tbl>
              <a:tblPr/>
              <a:tblGrid>
                <a:gridCol w="1016477">
                  <a:extLst>
                    <a:ext uri="{9D8B030D-6E8A-4147-A177-3AD203B41FA5}">
                      <a16:colId xmlns:a16="http://schemas.microsoft.com/office/drawing/2014/main" val="2274669745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3486341910"/>
                    </a:ext>
                  </a:extLst>
                </a:gridCol>
                <a:gridCol w="1310400">
                  <a:extLst>
                    <a:ext uri="{9D8B030D-6E8A-4147-A177-3AD203B41FA5}">
                      <a16:colId xmlns:a16="http://schemas.microsoft.com/office/drawing/2014/main" val="939976257"/>
                    </a:ext>
                  </a:extLst>
                </a:gridCol>
                <a:gridCol w="2311200">
                  <a:extLst>
                    <a:ext uri="{9D8B030D-6E8A-4147-A177-3AD203B41FA5}">
                      <a16:colId xmlns:a16="http://schemas.microsoft.com/office/drawing/2014/main" val="2818526042"/>
                    </a:ext>
                  </a:extLst>
                </a:gridCol>
                <a:gridCol w="748800">
                  <a:extLst>
                    <a:ext uri="{9D8B030D-6E8A-4147-A177-3AD203B41FA5}">
                      <a16:colId xmlns:a16="http://schemas.microsoft.com/office/drawing/2014/main" val="1482022495"/>
                    </a:ext>
                  </a:extLst>
                </a:gridCol>
                <a:gridCol w="763200">
                  <a:extLst>
                    <a:ext uri="{9D8B030D-6E8A-4147-A177-3AD203B41FA5}">
                      <a16:colId xmlns:a16="http://schemas.microsoft.com/office/drawing/2014/main" val="3510934849"/>
                    </a:ext>
                  </a:extLst>
                </a:gridCol>
                <a:gridCol w="679218">
                  <a:extLst>
                    <a:ext uri="{9D8B030D-6E8A-4147-A177-3AD203B41FA5}">
                      <a16:colId xmlns:a16="http://schemas.microsoft.com/office/drawing/2014/main" val="4211399552"/>
                    </a:ext>
                  </a:extLst>
                </a:gridCol>
                <a:gridCol w="380443">
                  <a:extLst>
                    <a:ext uri="{9D8B030D-6E8A-4147-A177-3AD203B41FA5}">
                      <a16:colId xmlns:a16="http://schemas.microsoft.com/office/drawing/2014/main" val="200438178"/>
                    </a:ext>
                  </a:extLst>
                </a:gridCol>
                <a:gridCol w="388814">
                  <a:extLst>
                    <a:ext uri="{9D8B030D-6E8A-4147-A177-3AD203B41FA5}">
                      <a16:colId xmlns:a16="http://schemas.microsoft.com/office/drawing/2014/main" val="1778576728"/>
                    </a:ext>
                  </a:extLst>
                </a:gridCol>
              </a:tblGrid>
              <a:tr h="35285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기관명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구매연도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연구재료제작 항목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사용용도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구매비용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천원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제작기간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입고일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사용처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계상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74024"/>
                  </a:ext>
                </a:extLst>
              </a:tr>
              <a:tr h="352856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XX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기업</a:t>
                      </a: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2026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4m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급 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3D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프린팅</a:t>
                      </a:r>
                      <a:endParaRPr lang="en-US" altLang="ko-KR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출력 장비 하우징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케이지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‘25. 6~12.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’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25. 12.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00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공장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952726"/>
                  </a:ext>
                </a:extLst>
              </a:tr>
              <a:tr h="1859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현금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2796479"/>
                  </a:ext>
                </a:extLst>
              </a:tr>
              <a:tr h="18590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21053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7606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별첨</a:t>
            </a: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연구개발비 사용에 관한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20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51AAF120-33B7-5FFB-A9B1-62AE30FF74F8}"/>
              </a:ext>
            </a:extLst>
          </p:cNvPr>
          <p:cNvGrpSpPr/>
          <p:nvPr/>
        </p:nvGrpSpPr>
        <p:grpSpPr>
          <a:xfrm>
            <a:off x="232114" y="828646"/>
            <a:ext cx="8691966" cy="274320"/>
            <a:chOff x="232114" y="1068439"/>
            <a:chExt cx="8691966" cy="274320"/>
          </a:xfrm>
        </p:grpSpPr>
        <p:sp>
          <p:nvSpPr>
            <p:cNvPr id="10" name="Shape 6">
              <a:extLst>
                <a:ext uri="{FF2B5EF4-FFF2-40B4-BE49-F238E27FC236}">
                  <a16:creationId xmlns:a16="http://schemas.microsoft.com/office/drawing/2014/main" id="{31E44EB7-B6D9-A8A4-64BE-77B0F82E8EFB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 dirty="0"/>
            </a:p>
          </p:txBody>
        </p:sp>
        <p:sp>
          <p:nvSpPr>
            <p:cNvPr id="11" name="Text 15">
              <a:extLst>
                <a:ext uri="{FF2B5EF4-FFF2-40B4-BE49-F238E27FC236}">
                  <a16:creationId xmlns:a16="http://schemas.microsoft.com/office/drawing/2014/main" id="{1168A50F-A403-D4E6-1509-54BCA8A13EB7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※ IRIS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 시스템과 총 소요비용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내역과 일치 요망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사용 계획이 없는 항목에 대하여 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‘</a:t>
              </a:r>
              <a:r>
                <a:rPr lang="ko-KR" altLang="en-US" sz="8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해당없음</a:t>
              </a:r>
              <a:r>
                <a:rPr lang="en-US" altLang="ko-KR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＇</a:t>
              </a:r>
              <a:r>
                <a:rPr lang="ko-KR" altLang="en-US" sz="8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으로 표기 가능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286702D-D712-4EBD-9EAE-302835FE6F79}"/>
              </a:ext>
            </a:extLst>
          </p:cNvPr>
          <p:cNvGrpSpPr/>
          <p:nvPr/>
        </p:nvGrpSpPr>
        <p:grpSpPr>
          <a:xfrm>
            <a:off x="232115" y="1197186"/>
            <a:ext cx="8691965" cy="3628735"/>
            <a:chOff x="232115" y="950282"/>
            <a:chExt cx="8691965" cy="3628735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1A4589A9-C2B4-C8DA-385D-9678BDC57096}"/>
                </a:ext>
              </a:extLst>
            </p:cNvPr>
            <p:cNvSpPr/>
            <p:nvPr/>
          </p:nvSpPr>
          <p:spPr>
            <a:xfrm>
              <a:off x="232115" y="950282"/>
              <a:ext cx="8691965" cy="3628735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7">
              <a:extLst>
                <a:ext uri="{FF2B5EF4-FFF2-40B4-BE49-F238E27FC236}">
                  <a16:creationId xmlns:a16="http://schemas.microsoft.com/office/drawing/2014/main" id="{45BC2CE3-B843-48B3-3DA2-19F671132176}"/>
                </a:ext>
              </a:extLst>
            </p:cNvPr>
            <p:cNvSpPr/>
            <p:nvPr/>
          </p:nvSpPr>
          <p:spPr>
            <a:xfrm>
              <a:off x="327776" y="996002"/>
              <a:ext cx="428358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 dirty="0">
                  <a:solidFill>
                    <a:srgbClr val="1B3A6B"/>
                  </a:solidFill>
                  <a:latin typeface="+mn-ea"/>
                </a:rPr>
                <a:t>7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6" name="Text 8">
              <a:extLst>
                <a:ext uri="{FF2B5EF4-FFF2-40B4-BE49-F238E27FC236}">
                  <a16:creationId xmlns:a16="http://schemas.microsoft.com/office/drawing/2014/main" id="{863A6504-D0C0-C00F-B4B2-C39FF5EB9776}"/>
                </a:ext>
              </a:extLst>
            </p:cNvPr>
            <p:cNvSpPr/>
            <p:nvPr/>
          </p:nvSpPr>
          <p:spPr>
            <a:xfrm>
              <a:off x="615456" y="988968"/>
              <a:ext cx="48709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연구개발비 세부 사용계획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3" name="Table 0">
            <a:extLst>
              <a:ext uri="{FF2B5EF4-FFF2-40B4-BE49-F238E27FC236}">
                <a16:creationId xmlns:a16="http://schemas.microsoft.com/office/drawing/2014/main" id="{727C487A-62F1-03FB-AFFB-83605A69A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428858"/>
              </p:ext>
            </p:extLst>
          </p:nvPr>
        </p:nvGraphicFramePr>
        <p:xfrm>
          <a:off x="351689" y="1601179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7-6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연구활동비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지식재산 창출 활동비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외부전문기술 </a:t>
                      </a:r>
                      <a:r>
                        <a:rPr lang="ko-KR" altLang="en-US" sz="1000" b="1" dirty="0" err="1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활용비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소프트웨어 </a:t>
                      </a:r>
                      <a:r>
                        <a:rPr lang="ko-KR" altLang="en-US" sz="1000" b="1" dirty="0" err="1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활용비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연구실 운영비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외주용역비 등 그 밖의 비용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87E402CF-976F-D4D5-FE33-DBBA2E7F28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237637"/>
              </p:ext>
            </p:extLst>
          </p:nvPr>
        </p:nvGraphicFramePr>
        <p:xfrm>
          <a:off x="358724" y="1925172"/>
          <a:ext cx="8449408" cy="1455520"/>
        </p:xfrm>
        <a:graphic>
          <a:graphicData uri="http://schemas.openxmlformats.org/drawingml/2006/table">
            <a:tbl>
              <a:tblPr/>
              <a:tblGrid>
                <a:gridCol w="836476">
                  <a:extLst>
                    <a:ext uri="{9D8B030D-6E8A-4147-A177-3AD203B41FA5}">
                      <a16:colId xmlns:a16="http://schemas.microsoft.com/office/drawing/2014/main" val="1259819034"/>
                    </a:ext>
                  </a:extLst>
                </a:gridCol>
                <a:gridCol w="698400">
                  <a:extLst>
                    <a:ext uri="{9D8B030D-6E8A-4147-A177-3AD203B41FA5}">
                      <a16:colId xmlns:a16="http://schemas.microsoft.com/office/drawing/2014/main" val="1040713301"/>
                    </a:ext>
                  </a:extLst>
                </a:gridCol>
                <a:gridCol w="1577741">
                  <a:extLst>
                    <a:ext uri="{9D8B030D-6E8A-4147-A177-3AD203B41FA5}">
                      <a16:colId xmlns:a16="http://schemas.microsoft.com/office/drawing/2014/main" val="1353798203"/>
                    </a:ext>
                  </a:extLst>
                </a:gridCol>
                <a:gridCol w="704659">
                  <a:extLst>
                    <a:ext uri="{9D8B030D-6E8A-4147-A177-3AD203B41FA5}">
                      <a16:colId xmlns:a16="http://schemas.microsoft.com/office/drawing/2014/main" val="2173253711"/>
                    </a:ext>
                  </a:extLst>
                </a:gridCol>
                <a:gridCol w="1987200">
                  <a:extLst>
                    <a:ext uri="{9D8B030D-6E8A-4147-A177-3AD203B41FA5}">
                      <a16:colId xmlns:a16="http://schemas.microsoft.com/office/drawing/2014/main" val="3805175755"/>
                    </a:ext>
                  </a:extLst>
                </a:gridCol>
                <a:gridCol w="511200">
                  <a:extLst>
                    <a:ext uri="{9D8B030D-6E8A-4147-A177-3AD203B41FA5}">
                      <a16:colId xmlns:a16="http://schemas.microsoft.com/office/drawing/2014/main" val="173193928"/>
                    </a:ext>
                  </a:extLst>
                </a:gridCol>
                <a:gridCol w="698400">
                  <a:extLst>
                    <a:ext uri="{9D8B030D-6E8A-4147-A177-3AD203B41FA5}">
                      <a16:colId xmlns:a16="http://schemas.microsoft.com/office/drawing/2014/main" val="75113671"/>
                    </a:ext>
                  </a:extLst>
                </a:gridCol>
                <a:gridCol w="749337">
                  <a:extLst>
                    <a:ext uri="{9D8B030D-6E8A-4147-A177-3AD203B41FA5}">
                      <a16:colId xmlns:a16="http://schemas.microsoft.com/office/drawing/2014/main" val="615556048"/>
                    </a:ext>
                  </a:extLst>
                </a:gridCol>
                <a:gridCol w="685995">
                  <a:extLst>
                    <a:ext uri="{9D8B030D-6E8A-4147-A177-3AD203B41FA5}">
                      <a16:colId xmlns:a16="http://schemas.microsoft.com/office/drawing/2014/main" val="4150173350"/>
                    </a:ext>
                  </a:extLst>
                </a:gridCol>
              </a:tblGrid>
              <a:tr h="38912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연구개발기관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명칭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구분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방식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사용용도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업체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수량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건</a:t>
                      </a: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소요비용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천원</a:t>
                      </a:r>
                      <a:r>
                        <a:rPr lang="en-US" altLang="ko-KR" sz="800" kern="0" spc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사용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이행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설치장소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결과물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8322353"/>
                  </a:ext>
                </a:extLst>
              </a:tr>
              <a:tr h="198838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XX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기업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Ansys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소프트웨어 </a:t>
                      </a:r>
                      <a:r>
                        <a:rPr lang="ko-KR" altLang="en-US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활용비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임대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구조 설계 및 해석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30,000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‘25. 1~12.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부설연구소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55615421"/>
                  </a:ext>
                </a:extLst>
              </a:tr>
              <a:tr h="975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논문게재료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그 밖의 비용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출판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/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발표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연구개발 성과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en-US" altLang="ko-KR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ooo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 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관련 논문 게재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‘25. 9~11.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22243017"/>
                  </a:ext>
                </a:extLst>
              </a:tr>
              <a:tr h="202745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XO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기업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회의비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회의장 임차료 등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~ ‘25. 12.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23900464"/>
                  </a:ext>
                </a:extLst>
              </a:tr>
              <a:tr h="2027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출장비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위탁연구개발기관 회의 등 국내 출장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~ ‘25. 12.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51018565"/>
                  </a:ext>
                </a:extLst>
              </a:tr>
            </a:tbl>
          </a:graphicData>
        </a:graphic>
      </p:graphicFrame>
      <p:graphicFrame>
        <p:nvGraphicFramePr>
          <p:cNvPr id="15" name="Table 0">
            <a:extLst>
              <a:ext uri="{FF2B5EF4-FFF2-40B4-BE49-F238E27FC236}">
                <a16:creationId xmlns:a16="http://schemas.microsoft.com/office/drawing/2014/main" id="{DC465526-D5D2-1EDA-0B79-D32906CB6C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307064"/>
              </p:ext>
            </p:extLst>
          </p:nvPr>
        </p:nvGraphicFramePr>
        <p:xfrm>
          <a:off x="351688" y="3460651"/>
          <a:ext cx="8456441" cy="243840"/>
        </p:xfrm>
        <a:graphic>
          <a:graphicData uri="http://schemas.openxmlformats.org/drawingml/2006/table">
            <a:tbl>
              <a:tblPr/>
              <a:tblGrid>
                <a:gridCol w="84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(</a:t>
                      </a:r>
                      <a:r>
                        <a:rPr lang="en-US" altLang="ko-KR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7-7</a:t>
                      </a: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간접비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1A624BCC-0579-E08B-D6FC-7624EDFBEF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906624"/>
              </p:ext>
            </p:extLst>
          </p:nvPr>
        </p:nvGraphicFramePr>
        <p:xfrm>
          <a:off x="358724" y="3784450"/>
          <a:ext cx="8454088" cy="935988"/>
        </p:xfrm>
        <a:graphic>
          <a:graphicData uri="http://schemas.openxmlformats.org/drawingml/2006/table">
            <a:tbl>
              <a:tblPr/>
              <a:tblGrid>
                <a:gridCol w="941356">
                  <a:extLst>
                    <a:ext uri="{9D8B030D-6E8A-4147-A177-3AD203B41FA5}">
                      <a16:colId xmlns:a16="http://schemas.microsoft.com/office/drawing/2014/main" val="1296217216"/>
                    </a:ext>
                  </a:extLst>
                </a:gridCol>
                <a:gridCol w="499664">
                  <a:extLst>
                    <a:ext uri="{9D8B030D-6E8A-4147-A177-3AD203B41FA5}">
                      <a16:colId xmlns:a16="http://schemas.microsoft.com/office/drawing/2014/main" val="3067027665"/>
                    </a:ext>
                  </a:extLst>
                </a:gridCol>
                <a:gridCol w="1755856">
                  <a:extLst>
                    <a:ext uri="{9D8B030D-6E8A-4147-A177-3AD203B41FA5}">
                      <a16:colId xmlns:a16="http://schemas.microsoft.com/office/drawing/2014/main" val="3548705554"/>
                    </a:ext>
                  </a:extLst>
                </a:gridCol>
                <a:gridCol w="4369200">
                  <a:extLst>
                    <a:ext uri="{9D8B030D-6E8A-4147-A177-3AD203B41FA5}">
                      <a16:colId xmlns:a16="http://schemas.microsoft.com/office/drawing/2014/main" val="3370139846"/>
                    </a:ext>
                  </a:extLst>
                </a:gridCol>
                <a:gridCol w="888012">
                  <a:extLst>
                    <a:ext uri="{9D8B030D-6E8A-4147-A177-3AD203B41FA5}">
                      <a16:colId xmlns:a16="http://schemas.microsoft.com/office/drawing/2014/main" val="1874408720"/>
                    </a:ext>
                  </a:extLst>
                </a:gridCol>
              </a:tblGrid>
              <a:tr h="23129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연구개발기관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세부항목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세부내용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소요비용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천원</a:t>
                      </a:r>
                      <a:r>
                        <a:rPr lang="en-US" altLang="ko-KR" sz="800" kern="0" spc="0" dirty="0">
                          <a:solidFill>
                            <a:srgbClr val="000000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5377530"/>
                  </a:ext>
                </a:extLst>
              </a:tr>
              <a:tr h="163678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㈜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XO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기업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202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6</a:t>
                      </a:r>
                      <a:endParaRPr 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인력지원비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연구지원전문가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김</a:t>
                      </a:r>
                      <a:r>
                        <a:rPr lang="en-US" altLang="ko-KR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oo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(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연구지원전문가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)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의 인건비 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x </a:t>
                      </a:r>
                      <a:r>
                        <a:rPr lang="ko-KR" altLang="en-US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인건비계상률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50% x </a:t>
                      </a:r>
                      <a:r>
                        <a:rPr lang="ko-KR" altLang="en-US" sz="800" i="1" kern="0" spc="0" dirty="0" err="1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참여개월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수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10,000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967315"/>
                  </a:ext>
                </a:extLst>
              </a:tr>
              <a:tr h="16847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연구지원비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676308"/>
                  </a:ext>
                </a:extLst>
              </a:tr>
              <a:tr h="1666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성과활용지원비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지식재산권 출원 및 등록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2,000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996691"/>
                  </a:ext>
                </a:extLst>
              </a:tr>
              <a:tr h="18882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연구개발능률성과급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우수한 연구자 및 연구지원인력</a:t>
                      </a:r>
                      <a:r>
                        <a:rPr lang="en-US" altLang="ko-KR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800" i="1" kern="0" spc="0" dirty="0">
                          <a:solidFill>
                            <a:srgbClr val="1CBED8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연구지원전문가에게 지급하는 연구개발능률성과급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i="1" kern="0" spc="0" dirty="0">
                        <a:solidFill>
                          <a:srgbClr val="1CBED8"/>
                        </a:solidFill>
                        <a:effectLst/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328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388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08062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388395"/>
            <a:ext cx="8217578" cy="2288543"/>
          </a:xfrm>
        </p:spPr>
        <p:txBody>
          <a:bodyPr>
            <a:noAutofit/>
          </a:bodyPr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[ 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기업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IR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자료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첨부 안내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cs typeface="Malgun Gothic Semilight" panose="020B0502040204020203" pitchFamily="50" charset="-127"/>
              </a:rPr>
              <a:t> (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cs typeface="Malgun Gothic Semilight" panose="020B0502040204020203" pitchFamily="50" charset="-127"/>
              </a:rPr>
              <a:t>선택사항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cs typeface="Malgun Gothic Semilight" panose="020B0502040204020203" pitchFamily="50" charset="-127"/>
              </a:rPr>
              <a:t>)</a:t>
            </a:r>
            <a:r>
              <a:rPr lang="ko-KR" altLang="en-US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</a:t>
            </a:r>
            <a:r>
              <a:rPr lang="en-US" altLang="ko-KR" sz="2000" b="1" dirty="0">
                <a:solidFill>
                  <a:srgbClr val="D91A5B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]</a:t>
            </a:r>
          </a:p>
          <a:p>
            <a:pPr marL="0" indent="0" algn="ctr">
              <a:lnSpc>
                <a:spcPct val="130000"/>
              </a:lnSpc>
              <a:buNone/>
            </a:pPr>
            <a:endParaRPr lang="en-US" altLang="ko-KR" sz="1000" b="1" dirty="0">
              <a:solidFill>
                <a:srgbClr val="D91A5B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  <a:p>
            <a:pPr marL="0" indent="0" algn="ctr">
              <a:lnSpc>
                <a:spcPct val="130000"/>
              </a:lnSpc>
              <a:buNone/>
            </a:pP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※ TIPS 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특성상 민간투자 과정에서 작성된 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IR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자료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(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기업소개 파일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)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를 연구개발계획서 별첨으로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제출할 수 있습니다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1800" dirty="0"/>
              <a:t>   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※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IR자료가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없거나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일부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항목만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포함된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경우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해당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항목을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본문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5항(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기술사업화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계획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)에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보완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작성할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수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있습니다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    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IR자료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첨부는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선택사항이며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,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미첨부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 시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불이익이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없습니다</a:t>
            </a:r>
            <a:r>
              <a:rPr lang="en-US" altLang="ko-KR" sz="1200" dirty="0">
                <a:solidFill>
                  <a:srgbClr val="FF0000"/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ko-KR" sz="2400" dirty="0"/>
              <a:t> 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※ </a:t>
            </a:r>
            <a:r>
              <a: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또한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,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IR자료에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아래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항목이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포함되는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경우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, 본문1에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해당하는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내용을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중복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작성할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필요가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없습니다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Malgun Gothic Semilight" panose="020B0502040204020203" pitchFamily="50" charset="-127"/>
              </a:rPr>
              <a:t>.</a:t>
            </a:r>
          </a:p>
          <a:p>
            <a:pPr marL="0" indent="0">
              <a:lnSpc>
                <a:spcPct val="130000"/>
              </a:lnSpc>
              <a:buNone/>
            </a:pP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graphicFrame>
        <p:nvGraphicFramePr>
          <p:cNvPr id="20" name="Table 0">
            <a:extLst>
              <a:ext uri="{FF2B5EF4-FFF2-40B4-BE49-F238E27FC236}">
                <a16:creationId xmlns:a16="http://schemas.microsoft.com/office/drawing/2014/main" id="{F9DF64C0-1E7A-9ADD-3382-0140C0116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378856"/>
              </p:ext>
            </p:extLst>
          </p:nvPr>
        </p:nvGraphicFramePr>
        <p:xfrm>
          <a:off x="864373" y="2784613"/>
          <a:ext cx="7259210" cy="2210130"/>
        </p:xfrm>
        <a:graphic>
          <a:graphicData uri="http://schemas.openxmlformats.org/drawingml/2006/table">
            <a:tbl>
              <a:tblPr/>
              <a:tblGrid>
                <a:gridCol w="2593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66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문제정의 </a:t>
                      </a:r>
                      <a:r>
                        <a:rPr lang="en-US" altLang="ko-KR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/ </a:t>
                      </a: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솔루션</a:t>
                      </a:r>
                      <a:endParaRPr lang="en-US" altLang="ko-KR" sz="1200" b="1" dirty="0">
                        <a:solidFill>
                          <a:srgbClr val="1B3A6B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해결하고자 하는 문제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제품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서비스 개요 및 핵심 가치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시장규모 및 목표시장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목표시장 규모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성장성 등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8768265"/>
                  </a:ext>
                </a:extLst>
              </a:tr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경쟁현황 및 차별성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주요 경쟁사 비교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자사 제품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서비스의 </a:t>
                      </a:r>
                      <a:r>
                        <a:rPr lang="ko-KR" altLang="en-US" sz="11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차별점</a:t>
                      </a:r>
                      <a:endParaRPr lang="ko-KR" altLang="en-US" sz="1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8954144"/>
                  </a:ext>
                </a:extLst>
              </a:tr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비즈니스 모델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수익구조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주요 </a:t>
                      </a:r>
                      <a:r>
                        <a:rPr lang="ko-KR" altLang="en-US" sz="11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고객군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판매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·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유통 전략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9424429"/>
                  </a:ext>
                </a:extLst>
              </a:tr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팀 소개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창업팀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 팀 이력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경력 등 주요 역량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708728"/>
                  </a:ext>
                </a:extLst>
              </a:tr>
              <a:tr h="36835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200" b="1" dirty="0" err="1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사업화로드맵</a:t>
                      </a:r>
                      <a:r>
                        <a:rPr lang="ko-KR" altLang="en-US" sz="1200" b="1" dirty="0">
                          <a:solidFill>
                            <a:srgbClr val="1B3A6B"/>
                          </a:solidFill>
                          <a:latin typeface="+mj-ea"/>
                          <a:ea typeface="+mj-ea"/>
                        </a:rPr>
                        <a:t> 및 매출목표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개발 완료 후 사업화 일정</a:t>
                      </a:r>
                      <a:r>
                        <a:rPr lang="en-US" altLang="ko-KR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연도별 매출 목표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8549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171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881B67FC-0F66-2EE3-735D-74A8A7616AD0}"/>
              </a:ext>
            </a:extLst>
          </p:cNvPr>
          <p:cNvGrpSpPr/>
          <p:nvPr/>
        </p:nvGrpSpPr>
        <p:grpSpPr>
          <a:xfrm>
            <a:off x="320040" y="872198"/>
            <a:ext cx="4023360" cy="868680"/>
            <a:chOff x="320040" y="822960"/>
            <a:chExt cx="4023360" cy="868680"/>
          </a:xfrm>
          <a:effectLst/>
        </p:grpSpPr>
        <p:sp>
          <p:nvSpPr>
            <p:cNvPr id="7" name="Shape 5"/>
            <p:cNvSpPr/>
            <p:nvPr/>
          </p:nvSpPr>
          <p:spPr>
            <a:xfrm>
              <a:off x="320040" y="82296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9" name="Text 7"/>
            <p:cNvSpPr/>
            <p:nvPr/>
          </p:nvSpPr>
          <p:spPr>
            <a:xfrm>
              <a:off x="415700" y="86868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800" b="1" dirty="0">
                  <a:solidFill>
                    <a:srgbClr val="1B3A6B"/>
                  </a:solidFill>
                  <a:latin typeface="+mn-ea"/>
                </a:rPr>
                <a:t>1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10" name="Text 8"/>
            <p:cNvSpPr/>
            <p:nvPr/>
          </p:nvSpPr>
          <p:spPr>
            <a:xfrm>
              <a:off x="844059" y="86164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기술개발 목표 및 성과지표</a:t>
              </a:r>
              <a:endParaRPr lang="en-US" sz="1200" dirty="0">
                <a:latin typeface="+mn-ea"/>
              </a:endParaRPr>
            </a:p>
          </p:txBody>
        </p:sp>
        <p:sp>
          <p:nvSpPr>
            <p:cNvPr id="11" name="Text 9"/>
            <p:cNvSpPr/>
            <p:nvPr/>
          </p:nvSpPr>
          <p:spPr>
            <a:xfrm>
              <a:off x="844059" y="119153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최종 목표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성과지표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</a:t>
              </a:r>
              <a:r>
                <a:rPr lang="ko-KR" altLang="en-US" sz="9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목표</a:t>
              </a:r>
              <a:endPara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EC763AA3-63A6-1343-633D-492F6E0F6C23}"/>
              </a:ext>
            </a:extLst>
          </p:cNvPr>
          <p:cNvGrpSpPr/>
          <p:nvPr/>
        </p:nvGrpSpPr>
        <p:grpSpPr>
          <a:xfrm>
            <a:off x="4663440" y="872198"/>
            <a:ext cx="4023360" cy="868680"/>
            <a:chOff x="4663440" y="822960"/>
            <a:chExt cx="4023360" cy="868680"/>
          </a:xfrm>
        </p:grpSpPr>
        <p:sp>
          <p:nvSpPr>
            <p:cNvPr id="12" name="Shape 10"/>
            <p:cNvSpPr/>
            <p:nvPr/>
          </p:nvSpPr>
          <p:spPr>
            <a:xfrm>
              <a:off x="4663440" y="82296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4" name="Text 12"/>
            <p:cNvSpPr/>
            <p:nvPr/>
          </p:nvSpPr>
          <p:spPr>
            <a:xfrm>
              <a:off x="4759100" y="86868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800" b="1" dirty="0">
                  <a:solidFill>
                    <a:srgbClr val="1B3A6B"/>
                  </a:solidFill>
                  <a:latin typeface="+mn-ea"/>
                </a:rPr>
                <a:t>5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15" name="Text 13"/>
            <p:cNvSpPr/>
            <p:nvPr/>
          </p:nvSpPr>
          <p:spPr>
            <a:xfrm>
              <a:off x="5187459" y="86164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기술사업화 계획</a:t>
              </a:r>
              <a:endParaRPr lang="en-US" altLang="ko-KR" sz="1200" dirty="0">
                <a:latin typeface="+mn-ea"/>
              </a:endParaRPr>
            </a:p>
          </p:txBody>
        </p:sp>
        <p:sp>
          <p:nvSpPr>
            <p:cNvPr id="16" name="Text 14"/>
            <p:cNvSpPr/>
            <p:nvPr/>
          </p:nvSpPr>
          <p:spPr>
            <a:xfrm>
              <a:off x="5187459" y="119153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개발결과물 활용방안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투자유치 현황 및 사업화 연계</a:t>
              </a:r>
              <a:endParaRPr lang="en-US" altLang="ko-KR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582E6472-F06D-3EDB-761F-7D6146D95E8A}"/>
              </a:ext>
            </a:extLst>
          </p:cNvPr>
          <p:cNvGrpSpPr/>
          <p:nvPr/>
        </p:nvGrpSpPr>
        <p:grpSpPr>
          <a:xfrm>
            <a:off x="320040" y="1878038"/>
            <a:ext cx="4023360" cy="868680"/>
            <a:chOff x="320040" y="1828800"/>
            <a:chExt cx="4023360" cy="868680"/>
          </a:xfrm>
        </p:grpSpPr>
        <p:sp>
          <p:nvSpPr>
            <p:cNvPr id="17" name="Shape 15"/>
            <p:cNvSpPr/>
            <p:nvPr/>
          </p:nvSpPr>
          <p:spPr>
            <a:xfrm>
              <a:off x="320040" y="182880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9" name="Text 17"/>
            <p:cNvSpPr/>
            <p:nvPr/>
          </p:nvSpPr>
          <p:spPr>
            <a:xfrm>
              <a:off x="415700" y="187452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b="1" dirty="0">
                  <a:solidFill>
                    <a:srgbClr val="1B3A6B"/>
                  </a:solidFill>
                  <a:latin typeface="+mn-ea"/>
                </a:rPr>
                <a:t>2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20" name="Text 18"/>
            <p:cNvSpPr/>
            <p:nvPr/>
          </p:nvSpPr>
          <p:spPr>
            <a:xfrm>
              <a:off x="844059" y="186748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기술개발 방법 및 내용</a:t>
              </a:r>
              <a:endParaRPr lang="en-US" sz="1200" b="1" dirty="0">
                <a:solidFill>
                  <a:srgbClr val="1B3A6B"/>
                </a:solidFill>
                <a:latin typeface="+mn-ea"/>
              </a:endParaRPr>
            </a:p>
          </p:txBody>
        </p:sp>
        <p:sp>
          <p:nvSpPr>
            <p:cNvPr id="21" name="Text 19"/>
            <p:cNvSpPr/>
            <p:nvPr/>
          </p:nvSpPr>
          <p:spPr>
            <a:xfrm>
              <a:off x="844059" y="219737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핵심기술 개발 방법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연차별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내용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수행일정</a:t>
              </a:r>
              <a:endParaRPr lang="en-US" altLang="ko-KR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6FF49AA2-2AA8-BC85-265E-E94A9AADD773}"/>
              </a:ext>
            </a:extLst>
          </p:cNvPr>
          <p:cNvGrpSpPr/>
          <p:nvPr/>
        </p:nvGrpSpPr>
        <p:grpSpPr>
          <a:xfrm>
            <a:off x="4663440" y="1878038"/>
            <a:ext cx="4023360" cy="868680"/>
            <a:chOff x="4663440" y="1828800"/>
            <a:chExt cx="4023360" cy="868680"/>
          </a:xfrm>
        </p:grpSpPr>
        <p:sp>
          <p:nvSpPr>
            <p:cNvPr id="22" name="Shape 20"/>
            <p:cNvSpPr/>
            <p:nvPr/>
          </p:nvSpPr>
          <p:spPr>
            <a:xfrm>
              <a:off x="4663440" y="182880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24" name="Text 22"/>
            <p:cNvSpPr/>
            <p:nvPr/>
          </p:nvSpPr>
          <p:spPr>
            <a:xfrm>
              <a:off x="4759100" y="187452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800" b="1" dirty="0">
                  <a:solidFill>
                    <a:srgbClr val="1B3A6B"/>
                  </a:solidFill>
                  <a:latin typeface="+mn-ea"/>
                </a:rPr>
                <a:t>6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25" name="Text 23"/>
            <p:cNvSpPr/>
            <p:nvPr/>
          </p:nvSpPr>
          <p:spPr>
            <a:xfrm>
              <a:off x="5187459" y="186748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200" b="1" dirty="0" err="1">
                  <a:solidFill>
                    <a:srgbClr val="1B3A6B"/>
                  </a:solidFill>
                  <a:latin typeface="+mn-ea"/>
                </a:rPr>
                <a:t>연구개발</a:t>
              </a:r>
              <a:r>
                <a:rPr lang="en-US" altLang="ko-KR" sz="1200" b="1" dirty="0">
                  <a:solidFill>
                    <a:srgbClr val="1B3A6B"/>
                  </a:solidFill>
                  <a:latin typeface="+mn-ea"/>
                </a:rPr>
                <a:t> </a:t>
              </a:r>
              <a:r>
                <a:rPr lang="en-US" altLang="ko-KR" sz="1200" b="1" dirty="0" err="1">
                  <a:solidFill>
                    <a:srgbClr val="1B3A6B"/>
                  </a:solidFill>
                  <a:latin typeface="+mn-ea"/>
                </a:rPr>
                <a:t>안전</a:t>
              </a:r>
              <a:r>
                <a:rPr lang="en-US" altLang="ko-KR" sz="1200" b="1" dirty="0">
                  <a:solidFill>
                    <a:srgbClr val="1B3A6B"/>
                  </a:solidFill>
                  <a:latin typeface="+mn-ea"/>
                </a:rPr>
                <a:t> 및 </a:t>
              </a:r>
              <a:r>
                <a:rPr lang="en-US" altLang="ko-KR" sz="1200" b="1" dirty="0" err="1">
                  <a:solidFill>
                    <a:srgbClr val="1B3A6B"/>
                  </a:solidFill>
                  <a:latin typeface="+mn-ea"/>
                </a:rPr>
                <a:t>보안조치</a:t>
              </a:r>
              <a:r>
                <a:rPr lang="en-US" altLang="ko-KR" sz="1200" b="1" dirty="0">
                  <a:solidFill>
                    <a:srgbClr val="1B3A6B"/>
                  </a:solidFill>
                  <a:latin typeface="+mn-ea"/>
                </a:rPr>
                <a:t> </a:t>
              </a: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이행계획</a:t>
              </a:r>
              <a:endParaRPr lang="en-US" altLang="ko-KR" sz="1200" dirty="0">
                <a:latin typeface="+mn-ea"/>
              </a:endParaRPr>
            </a:p>
          </p:txBody>
        </p:sp>
        <p:sp>
          <p:nvSpPr>
            <p:cNvPr id="26" name="Text 24"/>
            <p:cNvSpPr/>
            <p:nvPr/>
          </p:nvSpPr>
          <p:spPr>
            <a:xfrm>
              <a:off x="5187459" y="219737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안전조치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보안조치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기타 조치사항</a:t>
              </a:r>
              <a:endPara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9E5AFD46-74D5-89A8-70F0-CCEB575C742A}"/>
              </a:ext>
            </a:extLst>
          </p:cNvPr>
          <p:cNvGrpSpPr/>
          <p:nvPr/>
        </p:nvGrpSpPr>
        <p:grpSpPr>
          <a:xfrm>
            <a:off x="320040" y="2883878"/>
            <a:ext cx="4023360" cy="868680"/>
            <a:chOff x="320040" y="2834640"/>
            <a:chExt cx="4023360" cy="868680"/>
          </a:xfrm>
        </p:grpSpPr>
        <p:sp>
          <p:nvSpPr>
            <p:cNvPr id="27" name="Shape 25"/>
            <p:cNvSpPr/>
            <p:nvPr/>
          </p:nvSpPr>
          <p:spPr>
            <a:xfrm>
              <a:off x="320040" y="283464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29" name="Text 27"/>
            <p:cNvSpPr/>
            <p:nvPr/>
          </p:nvSpPr>
          <p:spPr>
            <a:xfrm>
              <a:off x="415700" y="288036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b="1" dirty="0">
                  <a:solidFill>
                    <a:srgbClr val="1B3A6B"/>
                  </a:solidFill>
                  <a:latin typeface="+mn-ea"/>
                </a:rPr>
                <a:t>3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30" name="Text 28"/>
            <p:cNvSpPr/>
            <p:nvPr/>
          </p:nvSpPr>
          <p:spPr>
            <a:xfrm>
              <a:off x="844059" y="287332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선행 기술개발</a:t>
              </a:r>
              <a:r>
                <a:rPr lang="en-US" altLang="ko-KR" sz="1200" b="1" dirty="0">
                  <a:solidFill>
                    <a:srgbClr val="1B3A6B"/>
                  </a:solidFill>
                  <a:latin typeface="+mn-ea"/>
                </a:rPr>
                <a:t>(</a:t>
              </a: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연구</a:t>
              </a:r>
              <a:r>
                <a:rPr lang="en-US" altLang="ko-KR" sz="1200" b="1" dirty="0">
                  <a:solidFill>
                    <a:srgbClr val="1B3A6B"/>
                  </a:solidFill>
                  <a:latin typeface="+mn-ea"/>
                </a:rPr>
                <a:t>)</a:t>
              </a: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 및 차별성</a:t>
              </a:r>
              <a:endParaRPr lang="en-US" sz="1200" dirty="0">
                <a:latin typeface="+mn-ea"/>
              </a:endParaRPr>
            </a:p>
          </p:txBody>
        </p:sp>
        <p:sp>
          <p:nvSpPr>
            <p:cNvPr id="31" name="Text 29"/>
            <p:cNvSpPr/>
            <p:nvPr/>
          </p:nvSpPr>
          <p:spPr>
            <a:xfrm>
              <a:off x="844059" y="320321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선행 기술개발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연구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이력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기술대비 차별성</a:t>
              </a:r>
              <a:endPara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EEA74BFF-E160-D3D2-E107-7F2C557513BE}"/>
              </a:ext>
            </a:extLst>
          </p:cNvPr>
          <p:cNvGrpSpPr/>
          <p:nvPr/>
        </p:nvGrpSpPr>
        <p:grpSpPr>
          <a:xfrm>
            <a:off x="4663440" y="2883878"/>
            <a:ext cx="4023360" cy="868680"/>
            <a:chOff x="4663440" y="2834640"/>
            <a:chExt cx="4023360" cy="868680"/>
          </a:xfrm>
        </p:grpSpPr>
        <p:sp>
          <p:nvSpPr>
            <p:cNvPr id="32" name="Shape 30"/>
            <p:cNvSpPr/>
            <p:nvPr/>
          </p:nvSpPr>
          <p:spPr>
            <a:xfrm>
              <a:off x="4663440" y="283464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34" name="Text 32"/>
            <p:cNvSpPr/>
            <p:nvPr/>
          </p:nvSpPr>
          <p:spPr>
            <a:xfrm>
              <a:off x="4721000" y="2880360"/>
              <a:ext cx="55585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1B3A6B"/>
                  </a:solidFill>
                  <a:latin typeface="+mn-ea"/>
                </a:rPr>
                <a:t>별도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35" name="Text 33"/>
            <p:cNvSpPr/>
            <p:nvPr/>
          </p:nvSpPr>
          <p:spPr>
            <a:xfrm>
              <a:off x="5187459" y="287332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연구개발비 사용에 관한 계획</a:t>
              </a:r>
              <a:endParaRPr lang="en-US" sz="1200" dirty="0">
                <a:latin typeface="+mn-ea"/>
              </a:endParaRPr>
            </a:p>
          </p:txBody>
        </p:sp>
        <p:sp>
          <p:nvSpPr>
            <p:cNvPr id="36" name="Text 34"/>
            <p:cNvSpPr/>
            <p:nvPr/>
          </p:nvSpPr>
          <p:spPr>
            <a:xfrm>
              <a:off x="5187459" y="320321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총괄표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연구개발기관별 사용계획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참여연구자 인건비</a:t>
              </a:r>
              <a:endPara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CB1BA1A4-AC74-55A7-4D30-845546535D0C}"/>
              </a:ext>
            </a:extLst>
          </p:cNvPr>
          <p:cNvGrpSpPr/>
          <p:nvPr/>
        </p:nvGrpSpPr>
        <p:grpSpPr>
          <a:xfrm>
            <a:off x="4663440" y="3889718"/>
            <a:ext cx="4023360" cy="868680"/>
            <a:chOff x="4663440" y="3840480"/>
            <a:chExt cx="4023360" cy="868680"/>
          </a:xfrm>
        </p:grpSpPr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id="{1C9D1FB9-4759-5A3D-37D9-525ACEB22487}"/>
                </a:ext>
              </a:extLst>
            </p:cNvPr>
            <p:cNvGrpSpPr/>
            <p:nvPr/>
          </p:nvGrpSpPr>
          <p:grpSpPr>
            <a:xfrm>
              <a:off x="4663440" y="3840480"/>
              <a:ext cx="4023360" cy="868680"/>
              <a:chOff x="4663440" y="3840480"/>
              <a:chExt cx="4023360" cy="868680"/>
            </a:xfrm>
          </p:grpSpPr>
          <p:sp>
            <p:nvSpPr>
              <p:cNvPr id="37" name="Shape 35"/>
              <p:cNvSpPr/>
              <p:nvPr/>
            </p:nvSpPr>
            <p:spPr>
              <a:xfrm>
                <a:off x="4663440" y="3840480"/>
                <a:ext cx="4023360" cy="868680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D0D8E8"/>
                </a:solidFill>
                <a:prstDash val="solid"/>
              </a:ln>
              <a:effectLst/>
            </p:spPr>
            <p:txBody>
              <a:bodyPr/>
              <a:lstStyle/>
              <a:p>
                <a:endParaRPr lang="ko-KR" altLang="en-US">
                  <a:latin typeface="+mn-ea"/>
                </a:endParaRPr>
              </a:p>
            </p:txBody>
          </p:sp>
          <p:sp>
            <p:nvSpPr>
              <p:cNvPr id="38" name="Shape 36"/>
              <p:cNvSpPr/>
              <p:nvPr/>
            </p:nvSpPr>
            <p:spPr>
              <a:xfrm>
                <a:off x="4664846" y="3840480"/>
                <a:ext cx="45719" cy="868680"/>
              </a:xfrm>
              <a:prstGeom prst="rect">
                <a:avLst/>
              </a:prstGeom>
              <a:solidFill>
                <a:srgbClr val="1CBED8"/>
              </a:solidFill>
              <a:ln w="12700">
                <a:noFill/>
                <a:prstDash val="solid"/>
              </a:ln>
            </p:spPr>
            <p:txBody>
              <a:bodyPr/>
              <a:lstStyle/>
              <a:p>
                <a:endParaRPr lang="ko-KR" altLang="en-US" dirty="0">
                  <a:latin typeface="+mn-ea"/>
                </a:endParaRPr>
              </a:p>
            </p:txBody>
          </p:sp>
        </p:grpSp>
        <p:sp>
          <p:nvSpPr>
            <p:cNvPr id="39" name="Text 37"/>
            <p:cNvSpPr/>
            <p:nvPr/>
          </p:nvSpPr>
          <p:spPr>
            <a:xfrm>
              <a:off x="4737998" y="4086282"/>
              <a:ext cx="735702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700" b="1" dirty="0">
                  <a:solidFill>
                    <a:srgbClr val="1B3A6B"/>
                  </a:solidFill>
                  <a:latin typeface="+mj-ea"/>
                  <a:ea typeface="+mj-ea"/>
                </a:rPr>
                <a:t>추가서류</a:t>
              </a:r>
              <a:endParaRPr lang="en-US" sz="1700" b="1" dirty="0">
                <a:latin typeface="+mj-ea"/>
                <a:ea typeface="+mj-ea"/>
              </a:endParaRPr>
            </a:p>
          </p:txBody>
        </p:sp>
        <p:sp>
          <p:nvSpPr>
            <p:cNvPr id="40" name="Text 38"/>
            <p:cNvSpPr/>
            <p:nvPr/>
          </p:nvSpPr>
          <p:spPr>
            <a:xfrm>
              <a:off x="5305180" y="3879166"/>
              <a:ext cx="3376246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800" b="1" dirty="0" err="1">
                  <a:solidFill>
                    <a:srgbClr val="1B3A6B"/>
                  </a:solidFill>
                  <a:latin typeface="+mn-ea"/>
                </a:rPr>
                <a:t>운영사</a:t>
              </a:r>
              <a:r>
                <a:rPr lang="ko-KR" altLang="en-US" sz="800" b="1" dirty="0">
                  <a:solidFill>
                    <a:srgbClr val="1B3A6B"/>
                  </a:solidFill>
                  <a:latin typeface="+mn-ea"/>
                </a:rPr>
                <a:t> 기업성장지원 계획서</a:t>
              </a:r>
              <a:r>
                <a:rPr lang="en-US" altLang="ko-KR" sz="800" b="1" dirty="0">
                  <a:solidFill>
                    <a:srgbClr val="1B3A6B"/>
                  </a:solidFill>
                  <a:latin typeface="+mn-ea"/>
                </a:rPr>
                <a:t>, </a:t>
              </a:r>
              <a:r>
                <a:rPr lang="ko-KR" altLang="en-US" sz="800" b="1" dirty="0">
                  <a:solidFill>
                    <a:srgbClr val="1B3A6B"/>
                  </a:solidFill>
                  <a:latin typeface="+mn-ea"/>
                </a:rPr>
                <a:t>기업성장전략서</a:t>
              </a:r>
              <a:r>
                <a:rPr lang="en-US" altLang="ko-KR" sz="800" b="1" dirty="0">
                  <a:solidFill>
                    <a:srgbClr val="1B3A6B"/>
                  </a:solidFill>
                  <a:latin typeface="+mn-ea"/>
                </a:rPr>
                <a:t>, </a:t>
              </a:r>
              <a:r>
                <a:rPr lang="ko-KR" altLang="en-US" sz="800" b="1" dirty="0">
                  <a:solidFill>
                    <a:srgbClr val="1B3A6B"/>
                  </a:solidFill>
                  <a:latin typeface="+mn-ea"/>
                </a:rPr>
                <a:t>글로벌 진출 전략서</a:t>
              </a:r>
              <a:r>
                <a:rPr lang="en-US" altLang="ko-KR" sz="800" b="1" dirty="0">
                  <a:solidFill>
                    <a:srgbClr val="1B3A6B"/>
                  </a:solidFill>
                  <a:latin typeface="+mn-ea"/>
                </a:rPr>
                <a:t> </a:t>
              </a:r>
              <a:endParaRPr lang="en-US" sz="800" dirty="0">
                <a:latin typeface="+mn-ea"/>
              </a:endParaRPr>
            </a:p>
          </p:txBody>
        </p:sp>
        <p:sp>
          <p:nvSpPr>
            <p:cNvPr id="41" name="Text 39"/>
            <p:cNvSpPr/>
            <p:nvPr/>
          </p:nvSpPr>
          <p:spPr>
            <a:xfrm>
              <a:off x="5273430" y="4247152"/>
              <a:ext cx="3376246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한글양식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en-US" altLang="ko-KR" sz="8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Hwp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 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참조하여 해당 시 제출 요망</a:t>
              </a:r>
              <a:endParaRPr lang="en-US" altLang="ko-KR" sz="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marL="0" indent="0">
                <a:buNone/>
              </a:pPr>
              <a:r>
                <a:rPr 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* </a:t>
              </a:r>
              <a:r>
                <a:rPr lang="ko-KR" altLang="en-US" sz="8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운영사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기업성장지원 계획서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일반형 과제 신청 시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</a:p>
            <a:p>
              <a:pPr marL="0" indent="0">
                <a:buNone/>
              </a:pPr>
              <a:r>
                <a:rPr 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  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기업성장전략서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(DCP, </a:t>
              </a:r>
              <a:r>
                <a:rPr lang="ko-KR" altLang="en-US" sz="8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딥테크챌린지프로젝트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신청 시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</a:p>
            <a:p>
              <a:pPr marL="0" indent="0">
                <a:buNone/>
              </a:pPr>
              <a:r>
                <a:rPr 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  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진출 전략서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(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글로벌 </a:t>
              </a:r>
              <a:r>
                <a:rPr lang="ko-KR" altLang="en-US" sz="80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팁스</a:t>
              </a:r>
              <a:r>
                <a:rPr lang="ko-KR" altLang="en-US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신청 시</a:t>
              </a:r>
              <a:r>
                <a:rPr lang="en-US" altLang="ko-KR" sz="8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  <a:endParaRPr lang="en-US" sz="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93428" y="225084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2500" b="1" dirty="0">
                <a:solidFill>
                  <a:srgbClr val="132848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목차</a:t>
            </a:r>
            <a:endParaRPr lang="en-US" sz="2500" b="1" dirty="0">
              <a:solidFill>
                <a:srgbClr val="132848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0533E53D-72FD-BF46-595C-66931294B403}"/>
              </a:ext>
            </a:extLst>
          </p:cNvPr>
          <p:cNvGrpSpPr/>
          <p:nvPr/>
        </p:nvGrpSpPr>
        <p:grpSpPr>
          <a:xfrm>
            <a:off x="320040" y="3889718"/>
            <a:ext cx="4023360" cy="868680"/>
            <a:chOff x="320040" y="3840480"/>
            <a:chExt cx="4023360" cy="868680"/>
          </a:xfrm>
        </p:grpSpPr>
        <p:sp>
          <p:nvSpPr>
            <p:cNvPr id="2" name="Shape 25">
              <a:extLst>
                <a:ext uri="{FF2B5EF4-FFF2-40B4-BE49-F238E27FC236}">
                  <a16:creationId xmlns:a16="http://schemas.microsoft.com/office/drawing/2014/main" id="{330EA97A-0284-C198-804C-F5A24BD8678C}"/>
                </a:ext>
              </a:extLst>
            </p:cNvPr>
            <p:cNvSpPr/>
            <p:nvPr/>
          </p:nvSpPr>
          <p:spPr>
            <a:xfrm>
              <a:off x="320040" y="3840480"/>
              <a:ext cx="4023360" cy="86868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3" name="Text 27">
              <a:extLst>
                <a:ext uri="{FF2B5EF4-FFF2-40B4-BE49-F238E27FC236}">
                  <a16:creationId xmlns:a16="http://schemas.microsoft.com/office/drawing/2014/main" id="{519369E7-5554-4A37-E4E3-C717B149F321}"/>
                </a:ext>
              </a:extLst>
            </p:cNvPr>
            <p:cNvSpPr/>
            <p:nvPr/>
          </p:nvSpPr>
          <p:spPr>
            <a:xfrm>
              <a:off x="415700" y="3886200"/>
              <a:ext cx="305269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800" b="1" dirty="0">
                  <a:solidFill>
                    <a:srgbClr val="1B3A6B"/>
                  </a:solidFill>
                  <a:latin typeface="+mn-ea"/>
                </a:rPr>
                <a:t>4</a:t>
              </a:r>
              <a:endParaRPr lang="en-US" sz="1800" dirty="0">
                <a:latin typeface="+mn-ea"/>
              </a:endParaRPr>
            </a:p>
          </p:txBody>
        </p:sp>
        <p:sp>
          <p:nvSpPr>
            <p:cNvPr id="4" name="Text 28">
              <a:extLst>
                <a:ext uri="{FF2B5EF4-FFF2-40B4-BE49-F238E27FC236}">
                  <a16:creationId xmlns:a16="http://schemas.microsoft.com/office/drawing/2014/main" id="{F38C0C00-0761-4569-D105-781F6B69EF8C}"/>
                </a:ext>
              </a:extLst>
            </p:cNvPr>
            <p:cNvSpPr/>
            <p:nvPr/>
          </p:nvSpPr>
          <p:spPr>
            <a:xfrm>
              <a:off x="844059" y="3879166"/>
              <a:ext cx="3411417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200" b="1" dirty="0">
                  <a:solidFill>
                    <a:srgbClr val="1B3A6B"/>
                  </a:solidFill>
                  <a:latin typeface="+mn-ea"/>
                </a:rPr>
                <a:t>추진전략 및 기술개발 역량</a:t>
              </a:r>
              <a:endParaRPr lang="en-US" sz="1200" dirty="0">
                <a:latin typeface="+mn-ea"/>
              </a:endParaRPr>
            </a:p>
          </p:txBody>
        </p:sp>
        <p:sp>
          <p:nvSpPr>
            <p:cNvPr id="5" name="Text 29">
              <a:extLst>
                <a:ext uri="{FF2B5EF4-FFF2-40B4-BE49-F238E27FC236}">
                  <a16:creationId xmlns:a16="http://schemas.microsoft.com/office/drawing/2014/main" id="{2B3B7110-B233-688D-A9DA-059647CCFC4B}"/>
                </a:ext>
              </a:extLst>
            </p:cNvPr>
            <p:cNvSpPr/>
            <p:nvPr/>
          </p:nvSpPr>
          <p:spPr>
            <a:xfrm>
              <a:off x="844059" y="4209052"/>
              <a:ext cx="3411417" cy="347472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추진전략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추진체계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연구팀 </a:t>
              </a:r>
              <a:r>
                <a:rPr lang="en-US" altLang="ko-KR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R&amp;D </a:t>
              </a:r>
              <a:r>
                <a:rPr lang="ko-KR" altLang="en-US" sz="9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역량</a:t>
              </a:r>
              <a:endPara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45" name="Text 15">
            <a:extLst>
              <a:ext uri="{FF2B5EF4-FFF2-40B4-BE49-F238E27FC236}">
                <a16:creationId xmlns:a16="http://schemas.microsoft.com/office/drawing/2014/main" id="{B207B420-7CEF-343F-A1D5-9EDEA39EF5B7}"/>
              </a:ext>
            </a:extLst>
          </p:cNvPr>
          <p:cNvSpPr/>
          <p:nvPr/>
        </p:nvSpPr>
        <p:spPr>
          <a:xfrm>
            <a:off x="1012871" y="349584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선택요소로 수정 및 삭제 가능</a:t>
            </a:r>
            <a:endParaRPr lang="en-US" altLang="ko-KR" sz="850" dirty="0">
              <a:solidFill>
                <a:srgbClr val="88888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92199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1.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목표 및 성과지표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644014"/>
            <a:chOff x="232115" y="950281"/>
            <a:chExt cx="8691965" cy="2644014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644014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60567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1-1)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615456" y="988968"/>
              <a:ext cx="310564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  최종 기술개발 목표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23" name="Text 9">
              <a:extLst>
                <a:ext uri="{FF2B5EF4-FFF2-40B4-BE49-F238E27FC236}">
                  <a16:creationId xmlns:a16="http://schemas.microsoft.com/office/drawing/2014/main" id="{CB650D00-D9E9-9B0E-7DEA-9EB7B20C9861}"/>
                </a:ext>
              </a:extLst>
            </p:cNvPr>
            <p:cNvSpPr/>
            <p:nvPr/>
          </p:nvSpPr>
          <p:spPr>
            <a:xfrm>
              <a:off x="615455" y="1318853"/>
              <a:ext cx="8060089" cy="2136996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802937"/>
            <a:ext cx="8558237" cy="941784"/>
            <a:chOff x="272561" y="3950548"/>
            <a:chExt cx="8558237" cy="903431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8343" y="4196878"/>
              <a:ext cx="8552455" cy="657101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18670" y="4300271"/>
              <a:ext cx="8486335" cy="45249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fontAlgn="base" latinLnBrk="1"/>
              <a:r>
                <a:rPr lang="en-US" sz="9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개발하고자 하는 기술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또는 제품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의 정성적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·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정량적 최종 목표를 기재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개발결과물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제품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기술 등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을 중심으로 전체 목표를 표 또는 그림 등을 통해 요약하여 작성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최종목표 개발결과물의 용도 및 적용 분야를 구체적으로 작성</a:t>
              </a: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132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60808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1.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목표 및 성과지표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A203F37C-A9C0-51AF-EA1D-0D88BD1B48D1}"/>
              </a:ext>
            </a:extLst>
          </p:cNvPr>
          <p:cNvGrpSpPr/>
          <p:nvPr/>
        </p:nvGrpSpPr>
        <p:grpSpPr>
          <a:xfrm>
            <a:off x="272561" y="3656005"/>
            <a:ext cx="8598877" cy="1044186"/>
            <a:chOff x="272561" y="4056055"/>
            <a:chExt cx="8598877" cy="104418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4056055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4056055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302384"/>
              <a:ext cx="8591843" cy="797857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551217"/>
              <a:ext cx="8486335" cy="45249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정량적 성능지표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세계 최고 수준 대비 목표치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평가 방법을 구체적으로 기재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성능지표는 기술적 판단기준이 되는 정밀도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처리속도 등 핵심 지표를 기재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비중 합계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100%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필수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목표 설정 근거는 세계 최고수준 자료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시장조사 보고서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선행연구 결과 등 객관적 자료를 근거로 제시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연구개발과제 성격 및 분야별 특성을 고려하여 목표치는 수치적으로 작성 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객관적 입증이 어려운 도전적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R&amp;D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의 경우 시장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·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수요자 요구사항 등 작성 가능</a:t>
              </a:r>
            </a:p>
            <a:p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2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E7EE5390-19A2-62AE-80A8-51DA3390C243}"/>
              </a:ext>
            </a:extLst>
          </p:cNvPr>
          <p:cNvGrpSpPr/>
          <p:nvPr/>
        </p:nvGrpSpPr>
        <p:grpSpPr>
          <a:xfrm>
            <a:off x="232115" y="845086"/>
            <a:ext cx="8691965" cy="2602964"/>
            <a:chOff x="232115" y="894229"/>
            <a:chExt cx="8691965" cy="1635094"/>
          </a:xfrm>
        </p:grpSpPr>
        <p:sp>
          <p:nvSpPr>
            <p:cNvPr id="9" name="Shape 5">
              <a:extLst>
                <a:ext uri="{FF2B5EF4-FFF2-40B4-BE49-F238E27FC236}">
                  <a16:creationId xmlns:a16="http://schemas.microsoft.com/office/drawing/2014/main" id="{04FDB412-C413-F8DA-65D4-8C54D48AFB37}"/>
                </a:ext>
              </a:extLst>
            </p:cNvPr>
            <p:cNvSpPr/>
            <p:nvPr/>
          </p:nvSpPr>
          <p:spPr>
            <a:xfrm>
              <a:off x="232115" y="950280"/>
              <a:ext cx="8691965" cy="157904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0" name="Text 7">
              <a:extLst>
                <a:ext uri="{FF2B5EF4-FFF2-40B4-BE49-F238E27FC236}">
                  <a16:creationId xmlns:a16="http://schemas.microsoft.com/office/drawing/2014/main" id="{4DFF7827-EF26-43AD-502F-DC3296DF3CBD}"/>
                </a:ext>
              </a:extLst>
            </p:cNvPr>
            <p:cNvSpPr/>
            <p:nvPr/>
          </p:nvSpPr>
          <p:spPr>
            <a:xfrm>
              <a:off x="327776" y="901262"/>
              <a:ext cx="77126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1-2)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1" name="Text 8">
              <a:extLst>
                <a:ext uri="{FF2B5EF4-FFF2-40B4-BE49-F238E27FC236}">
                  <a16:creationId xmlns:a16="http://schemas.microsoft.com/office/drawing/2014/main" id="{915D8A3D-3A40-8055-3725-6094F79FCEC3}"/>
                </a:ext>
              </a:extLst>
            </p:cNvPr>
            <p:cNvSpPr/>
            <p:nvPr/>
          </p:nvSpPr>
          <p:spPr>
            <a:xfrm>
              <a:off x="742456" y="894229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성과지표 및 목표치</a:t>
              </a:r>
              <a:endParaRPr lang="en-US" sz="1400" dirty="0">
                <a:latin typeface="+mn-ea"/>
              </a:endParaRPr>
            </a:p>
          </p:txBody>
        </p:sp>
      </p:grpSp>
      <p:graphicFrame>
        <p:nvGraphicFramePr>
          <p:cNvPr id="20" name="Table 0">
            <a:extLst>
              <a:ext uri="{FF2B5EF4-FFF2-40B4-BE49-F238E27FC236}">
                <a16:creationId xmlns:a16="http://schemas.microsoft.com/office/drawing/2014/main" id="{C5590612-B53C-9114-D9BA-D5715915CB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362511"/>
              </p:ext>
            </p:extLst>
          </p:nvPr>
        </p:nvGraphicFramePr>
        <p:xfrm>
          <a:off x="332941" y="1532106"/>
          <a:ext cx="8482224" cy="1692922"/>
        </p:xfrm>
        <a:graphic>
          <a:graphicData uri="http://schemas.openxmlformats.org/drawingml/2006/table">
            <a:tbl>
              <a:tblPr/>
              <a:tblGrid>
                <a:gridCol w="1785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0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3150">
                  <a:extLst>
                    <a:ext uri="{9D8B030D-6E8A-4147-A177-3AD203B41FA5}">
                      <a16:colId xmlns:a16="http://schemas.microsoft.com/office/drawing/2014/main" val="2505930914"/>
                    </a:ext>
                  </a:extLst>
                </a:gridCol>
                <a:gridCol w="933451">
                  <a:extLst>
                    <a:ext uri="{9D8B030D-6E8A-4147-A177-3AD203B41FA5}">
                      <a16:colId xmlns:a16="http://schemas.microsoft.com/office/drawing/2014/main" val="2349465591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2796444764"/>
                    </a:ext>
                  </a:extLst>
                </a:gridCol>
                <a:gridCol w="17285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799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평가항목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성능지표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단위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비중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(%)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kern="1200" dirty="0">
                          <a:solidFill>
                            <a:srgbClr val="FFFFFF"/>
                          </a:solidFill>
                          <a:latin typeface="+mn-ea"/>
                          <a:ea typeface="+mn-ea"/>
                          <a:cs typeface="+mn-cs"/>
                        </a:rPr>
                        <a:t>세계 최고 수준</a:t>
                      </a:r>
                      <a:endParaRPr lang="en-US" sz="950" b="1" kern="1200" dirty="0">
                        <a:solidFill>
                          <a:srgbClr val="FFFFFF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개발 전 수준</a:t>
                      </a:r>
                      <a:endParaRPr lang="en-US" altLang="ko-KR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목표치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최종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목표설정 근거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26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26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284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04926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53067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65980"/>
                  </a:ext>
                </a:extLst>
              </a:tr>
            </a:tbl>
          </a:graphicData>
        </a:graphic>
      </p:graphicFrame>
      <p:sp>
        <p:nvSpPr>
          <p:cNvPr id="2" name="직사각형 1">
            <a:extLst>
              <a:ext uri="{FF2B5EF4-FFF2-40B4-BE49-F238E27FC236}">
                <a16:creationId xmlns:a16="http://schemas.microsoft.com/office/drawing/2014/main" id="{309B5AAB-8602-4B4F-A2F1-C245168C2744}"/>
              </a:ext>
            </a:extLst>
          </p:cNvPr>
          <p:cNvSpPr/>
          <p:nvPr/>
        </p:nvSpPr>
        <p:spPr>
          <a:xfrm>
            <a:off x="2336800" y="1162459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정량적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성능지표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,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세계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최고수준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대비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목표치</a:t>
            </a:r>
            <a:r>
              <a:rPr lang="ko-KR" altLang="en-US" sz="800" dirty="0">
                <a:solidFill>
                  <a:srgbClr val="888888"/>
                </a:solidFill>
                <a:latin typeface="+mn-ea"/>
              </a:rPr>
              <a:t>를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구체적으로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dirty="0" err="1">
                <a:solidFill>
                  <a:srgbClr val="888888"/>
                </a:solidFill>
                <a:latin typeface="+mn-ea"/>
              </a:rPr>
              <a:t>기재</a:t>
            </a:r>
            <a:r>
              <a:rPr lang="en-US" altLang="ko-KR" sz="80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altLang="ko-KR" sz="800" b="1" dirty="0">
                <a:solidFill>
                  <a:srgbClr val="FF0000"/>
                </a:solidFill>
                <a:latin typeface="+mn-ea"/>
              </a:rPr>
              <a:t>(</a:t>
            </a:r>
            <a:r>
              <a:rPr lang="ko-KR" altLang="en-US" sz="800" b="1" dirty="0">
                <a:solidFill>
                  <a:srgbClr val="FF0000"/>
                </a:solidFill>
                <a:latin typeface="+mn-ea"/>
              </a:rPr>
              <a:t>작성 필수</a:t>
            </a:r>
            <a:r>
              <a:rPr lang="en-US" altLang="ko-KR" sz="800" b="1" dirty="0">
                <a:solidFill>
                  <a:srgbClr val="FF0000"/>
                </a:solidFill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90432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altLang="ko-KR" sz="23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1.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기술개발 목표 및 성과지표</a:t>
            </a:r>
            <a:endParaRPr lang="en-US" altLang="ko-KR" sz="2300" b="1" dirty="0">
              <a:solidFill>
                <a:schemeClr val="bg1"/>
              </a:solidFill>
              <a:latin typeface="+mj-ea"/>
              <a:cs typeface="Malgun Gothic Semilight" panose="020B0502040204020203" pitchFamily="50" charset="-127"/>
            </a:endParaRPr>
          </a:p>
        </p:txBody>
      </p:sp>
      <p:sp>
        <p:nvSpPr>
          <p:cNvPr id="8" name="Shape 5">
            <a:extLst>
              <a:ext uri="{FF2B5EF4-FFF2-40B4-BE49-F238E27FC236}">
                <a16:creationId xmlns:a16="http://schemas.microsoft.com/office/drawing/2014/main" id="{87EC5BDB-D291-4773-14BF-15043F191C82}"/>
              </a:ext>
            </a:extLst>
          </p:cNvPr>
          <p:cNvSpPr/>
          <p:nvPr/>
        </p:nvSpPr>
        <p:spPr>
          <a:xfrm>
            <a:off x="232115" y="950281"/>
            <a:ext cx="8691965" cy="3197217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8"/>
            </a:solidFill>
            <a:prstDash val="solid"/>
          </a:ln>
          <a:effectLst/>
        </p:spPr>
        <p:txBody>
          <a:bodyPr/>
          <a:lstStyle/>
          <a:p>
            <a:endParaRPr lang="ko-KR" altLang="en-US" dirty="0">
              <a:latin typeface="+mn-ea"/>
            </a:endParaRPr>
          </a:p>
        </p:txBody>
      </p:sp>
      <p:sp>
        <p:nvSpPr>
          <p:cNvPr id="18" name="Text 8">
            <a:extLst>
              <a:ext uri="{FF2B5EF4-FFF2-40B4-BE49-F238E27FC236}">
                <a16:creationId xmlns:a16="http://schemas.microsoft.com/office/drawing/2014/main" id="{203AB39E-6598-7B7D-CA0D-495EEA312588}"/>
              </a:ext>
            </a:extLst>
          </p:cNvPr>
          <p:cNvSpPr/>
          <p:nvPr/>
        </p:nvSpPr>
        <p:spPr>
          <a:xfrm>
            <a:off x="755156" y="1020718"/>
            <a:ext cx="236689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ko-KR" altLang="en-US" sz="1400" b="1" dirty="0">
                <a:solidFill>
                  <a:srgbClr val="1B3A6B"/>
                </a:solidFill>
                <a:latin typeface="+mn-ea"/>
              </a:rPr>
              <a:t>성과지표 및 목표치</a:t>
            </a:r>
            <a:endParaRPr lang="en-US" sz="1400" dirty="0">
              <a:latin typeface="+mn-ea"/>
            </a:endParaRPr>
          </a:p>
        </p:txBody>
      </p: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3</a:t>
            </a:r>
          </a:p>
        </p:txBody>
      </p:sp>
      <p:sp>
        <p:nvSpPr>
          <p:cNvPr id="10" name="Text 15">
            <a:extLst>
              <a:ext uri="{FF2B5EF4-FFF2-40B4-BE49-F238E27FC236}">
                <a16:creationId xmlns:a16="http://schemas.microsoft.com/office/drawing/2014/main" id="{9A5B7145-378F-AC79-6D41-8287B2E17432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평가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측정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r>
              <a:rPr lang="en-US" sz="850" dirty="0" err="1">
                <a:solidFill>
                  <a:srgbClr val="888888"/>
                </a:solidFill>
                <a:latin typeface="+mn-ea"/>
              </a:rPr>
              <a:t>방법을</a:t>
            </a:r>
            <a:r>
              <a:rPr lang="en-US" sz="85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sz="850" dirty="0" err="1">
                <a:solidFill>
                  <a:srgbClr val="888888"/>
                </a:solidFill>
                <a:latin typeface="+mn-ea"/>
              </a:rPr>
              <a:t>구체적으로</a:t>
            </a:r>
            <a:r>
              <a:rPr lang="en-US" sz="85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sz="850" dirty="0" err="1">
                <a:solidFill>
                  <a:srgbClr val="888888"/>
                </a:solidFill>
                <a:latin typeface="+mn-ea"/>
              </a:rPr>
              <a:t>기재</a:t>
            </a:r>
            <a:r>
              <a:rPr lang="en-US" sz="850" dirty="0">
                <a:solidFill>
                  <a:srgbClr val="888888"/>
                </a:solidFill>
                <a:latin typeface="+mn-ea"/>
              </a:rPr>
              <a:t> </a:t>
            </a:r>
            <a:r>
              <a:rPr lang="en-US" sz="850" b="1" dirty="0">
                <a:solidFill>
                  <a:srgbClr val="FF0000"/>
                </a:solidFill>
                <a:latin typeface="+mn-ea"/>
              </a:rPr>
              <a:t>(</a:t>
            </a:r>
            <a:r>
              <a:rPr lang="ko-KR" altLang="en-US" sz="850" b="1" dirty="0">
                <a:solidFill>
                  <a:srgbClr val="FF0000"/>
                </a:solidFill>
                <a:latin typeface="+mn-ea"/>
              </a:rPr>
              <a:t>작성 필수</a:t>
            </a:r>
            <a:r>
              <a:rPr lang="en-US" sz="850" b="1" dirty="0">
                <a:solidFill>
                  <a:srgbClr val="FF0000"/>
                </a:solidFill>
                <a:latin typeface="+mn-ea"/>
              </a:rPr>
              <a:t>)</a:t>
            </a:r>
          </a:p>
        </p:txBody>
      </p:sp>
      <p:graphicFrame>
        <p:nvGraphicFramePr>
          <p:cNvPr id="11" name="Table 0">
            <a:extLst>
              <a:ext uri="{FF2B5EF4-FFF2-40B4-BE49-F238E27FC236}">
                <a16:creationId xmlns:a16="http://schemas.microsoft.com/office/drawing/2014/main" id="{4EB7B469-EBD2-B202-CD83-F3B6D2E28C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583285"/>
              </p:ext>
            </p:extLst>
          </p:nvPr>
        </p:nvGraphicFramePr>
        <p:xfrm>
          <a:off x="344658" y="1572081"/>
          <a:ext cx="8440617" cy="1385064"/>
        </p:xfrm>
        <a:graphic>
          <a:graphicData uri="http://schemas.openxmlformats.org/drawingml/2006/table">
            <a:tbl>
              <a:tblPr bandRow="1"/>
              <a:tblGrid>
                <a:gridCol w="5978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4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0497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0312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0748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순번</a:t>
                      </a:r>
                      <a:endParaRPr lang="en-US" sz="95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평가항목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성능지표</a:t>
                      </a:r>
                      <a:r>
                        <a:rPr lang="en-US" altLang="ko-KR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)</a:t>
                      </a:r>
                      <a:endParaRPr lang="en-US" sz="950" b="1" dirty="0">
                        <a:solidFill>
                          <a:srgbClr val="FFFFFF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kern="1200" dirty="0">
                          <a:solidFill>
                            <a:srgbClr val="FFFFFF"/>
                          </a:solidFill>
                          <a:latin typeface="+mj-ea"/>
                          <a:ea typeface="+mn-ea"/>
                          <a:cs typeface="+mn-cs"/>
                        </a:rPr>
                        <a:t>평가방법</a:t>
                      </a:r>
                      <a:endParaRPr lang="en-US" altLang="ko-KR" sz="950" b="1" kern="1200" dirty="0">
                        <a:solidFill>
                          <a:srgbClr val="FFFFFF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50" b="1" dirty="0">
                          <a:solidFill>
                            <a:srgbClr val="FFFFFF"/>
                          </a:solidFill>
                          <a:latin typeface="+mj-ea"/>
                          <a:ea typeface="+mj-ea"/>
                        </a:rPr>
                        <a:t>평가환경</a:t>
                      </a:r>
                      <a:endParaRPr lang="en-US" sz="95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21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21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9164866"/>
                  </a:ext>
                </a:extLst>
              </a:tr>
              <a:tr h="28721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21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314559"/>
                  </a:ext>
                </a:extLst>
              </a:tr>
            </a:tbl>
          </a:graphicData>
        </a:graphic>
      </p:graphicFrame>
      <p:grpSp>
        <p:nvGrpSpPr>
          <p:cNvPr id="16" name="그룹 15">
            <a:extLst>
              <a:ext uri="{FF2B5EF4-FFF2-40B4-BE49-F238E27FC236}">
                <a16:creationId xmlns:a16="http://schemas.microsoft.com/office/drawing/2014/main" id="{5D28B952-761D-9BE5-DD4F-405FD0BE4FFD}"/>
              </a:ext>
            </a:extLst>
          </p:cNvPr>
          <p:cNvGrpSpPr/>
          <p:nvPr/>
        </p:nvGrpSpPr>
        <p:grpSpPr>
          <a:xfrm>
            <a:off x="358724" y="3266501"/>
            <a:ext cx="8426552" cy="735757"/>
            <a:chOff x="358724" y="2916231"/>
            <a:chExt cx="8426552" cy="735757"/>
          </a:xfrm>
        </p:grpSpPr>
        <p:sp>
          <p:nvSpPr>
            <p:cNvPr id="14" name="Shape 14">
              <a:extLst>
                <a:ext uri="{FF2B5EF4-FFF2-40B4-BE49-F238E27FC236}">
                  <a16:creationId xmlns:a16="http://schemas.microsoft.com/office/drawing/2014/main" id="{54A2A9F6-A19F-113A-1276-E1F77825CE72}"/>
                </a:ext>
              </a:extLst>
            </p:cNvPr>
            <p:cNvSpPr/>
            <p:nvPr/>
          </p:nvSpPr>
          <p:spPr>
            <a:xfrm>
              <a:off x="358724" y="2916231"/>
              <a:ext cx="8426552" cy="735757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 dirty="0"/>
            </a:p>
          </p:txBody>
        </p:sp>
        <p:sp>
          <p:nvSpPr>
            <p:cNvPr id="15" name="Text 15">
              <a:extLst>
                <a:ext uri="{FF2B5EF4-FFF2-40B4-BE49-F238E27FC236}">
                  <a16:creationId xmlns:a16="http://schemas.microsoft.com/office/drawing/2014/main" id="{E2CCC0C4-C164-B9FC-6258-07471B80CF42}"/>
                </a:ext>
              </a:extLst>
            </p:cNvPr>
            <p:cNvSpPr/>
            <p:nvPr/>
          </p:nvSpPr>
          <p:spPr>
            <a:xfrm>
              <a:off x="443132" y="2989728"/>
              <a:ext cx="8259488" cy="57785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100" b="1" dirty="0">
                  <a:solidFill>
                    <a:srgbClr val="1CBED8"/>
                  </a:solidFill>
                  <a:latin typeface="+mn-ea"/>
                </a:rPr>
                <a:t>[ </a:t>
              </a:r>
              <a:r>
                <a:rPr lang="ko-KR" altLang="en-US" sz="1100" b="1" dirty="0">
                  <a:solidFill>
                    <a:srgbClr val="1CBED8"/>
                  </a:solidFill>
                  <a:latin typeface="+mn-ea"/>
                </a:rPr>
                <a:t>작성요령 </a:t>
              </a:r>
              <a:r>
                <a:rPr lang="en-US" altLang="ko-KR" sz="1100" b="1" dirty="0">
                  <a:solidFill>
                    <a:srgbClr val="1CBED8"/>
                  </a:solidFill>
                  <a:latin typeface="+mn-ea"/>
                </a:rPr>
                <a:t>]</a:t>
              </a:r>
              <a:endParaRPr lang="en-US" sz="1100" b="1" dirty="0">
                <a:solidFill>
                  <a:srgbClr val="1CBED8"/>
                </a:solidFill>
                <a:latin typeface="+mn-ea"/>
              </a:endParaRPr>
            </a:p>
            <a:p>
              <a:pPr fontAlgn="base" latinLnBrk="1"/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평가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환경은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연구결과물의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객관성·신뢰성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확보를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위한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공인기관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시험성적서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또는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확인서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수요기업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평가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등을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활용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부득이하게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자체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평가인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경우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신뢰성을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입증할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수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있는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객관적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자료의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제시가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필요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</a:t>
              </a:r>
            </a:p>
          </p:txBody>
        </p:sp>
      </p:grpSp>
      <p:sp>
        <p:nvSpPr>
          <p:cNvPr id="17" name="Text 7">
            <a:extLst>
              <a:ext uri="{FF2B5EF4-FFF2-40B4-BE49-F238E27FC236}">
                <a16:creationId xmlns:a16="http://schemas.microsoft.com/office/drawing/2014/main" id="{B276D480-8D72-44CF-8EF7-76FC3E1A5971}"/>
              </a:ext>
            </a:extLst>
          </p:cNvPr>
          <p:cNvSpPr/>
          <p:nvPr/>
        </p:nvSpPr>
        <p:spPr>
          <a:xfrm>
            <a:off x="327776" y="858285"/>
            <a:ext cx="771260" cy="68644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3A6B"/>
                </a:solidFill>
                <a:latin typeface="+mn-ea"/>
              </a:rPr>
              <a:t>1-2)</a:t>
            </a:r>
            <a:endParaRPr lang="en-US" sz="15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5699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altLang="ko-KR" sz="23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1.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cs typeface="Malgun Gothic Semilight" panose="020B0502040204020203" pitchFamily="50" charset="-127"/>
              </a:rPr>
              <a:t>기술개발 목표 및 성과지표</a:t>
            </a:r>
            <a:endParaRPr lang="en-US" altLang="ko-KR" sz="2300" b="1" dirty="0">
              <a:solidFill>
                <a:schemeClr val="bg1"/>
              </a:solidFill>
              <a:latin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833928"/>
            <a:chOff x="232115" y="950281"/>
            <a:chExt cx="8691965" cy="2637467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63746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65012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1-3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93256" y="988968"/>
              <a:ext cx="249813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 err="1">
                  <a:solidFill>
                    <a:srgbClr val="1B3A6B"/>
                  </a:solidFill>
                  <a:latin typeface="+mn-ea"/>
                </a:rPr>
                <a:t>연차별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 개발 목표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999786"/>
            <a:ext cx="8598877" cy="776198"/>
            <a:chOff x="272561" y="3950548"/>
            <a:chExt cx="8598877" cy="776198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529868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232048"/>
              <a:ext cx="8486335" cy="45249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연구개발과제의 연차별 개발 목표에 관하여 상세하게 기술하고 각 연차별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차별점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등을 작성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최종목표를 달성하기 위한 연차별 개발 목표 및 수준을 구체적으로 작성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글로벌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팁스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신청기업은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차년도까지 항목 추가 작성</a:t>
              </a: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4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최종목표 달성을 위한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연차별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개발목표 및 수준을 구체적으로 기재</a:t>
            </a:r>
          </a:p>
        </p:txBody>
      </p:sp>
      <p:graphicFrame>
        <p:nvGraphicFramePr>
          <p:cNvPr id="7" name="Table 0">
            <a:extLst>
              <a:ext uri="{FF2B5EF4-FFF2-40B4-BE49-F238E27FC236}">
                <a16:creationId xmlns:a16="http://schemas.microsoft.com/office/drawing/2014/main" id="{AB038ED4-A9B3-6A09-7BC6-797E53F4B5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199915"/>
              </p:ext>
            </p:extLst>
          </p:nvPr>
        </p:nvGraphicFramePr>
        <p:xfrm>
          <a:off x="351689" y="1572081"/>
          <a:ext cx="8456441" cy="2127723"/>
        </p:xfrm>
        <a:graphic>
          <a:graphicData uri="http://schemas.openxmlformats.org/drawingml/2006/table">
            <a:tbl>
              <a:tblPr/>
              <a:tblGrid>
                <a:gridCol w="1246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10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17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연차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연차별 목표 내용</a:t>
                      </a:r>
                      <a:endParaRPr lang="en-US" sz="95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1차년도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2차년도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3차년도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4차년도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0806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C69FE088-7722-D1E7-1B20-D179B70A17D3}"/>
              </a:ext>
            </a:extLst>
          </p:cNvPr>
          <p:cNvGrpSpPr/>
          <p:nvPr/>
        </p:nvGrpSpPr>
        <p:grpSpPr>
          <a:xfrm>
            <a:off x="226014" y="818365"/>
            <a:ext cx="8691965" cy="3227140"/>
            <a:chOff x="226014" y="889526"/>
            <a:chExt cx="8691965" cy="1486286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26014" y="964859"/>
              <a:ext cx="8691965" cy="1410953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896561"/>
              <a:ext cx="669174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2-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1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67856" y="889526"/>
              <a:ext cx="2366892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핵심기술 개발방법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23" name="Text 9">
              <a:extLst>
                <a:ext uri="{FF2B5EF4-FFF2-40B4-BE49-F238E27FC236}">
                  <a16:creationId xmlns:a16="http://schemas.microsoft.com/office/drawing/2014/main" id="{CB650D00-D9E9-9B0E-7DEA-9EB7B20C9861}"/>
                </a:ext>
              </a:extLst>
            </p:cNvPr>
            <p:cNvSpPr/>
            <p:nvPr/>
          </p:nvSpPr>
          <p:spPr>
            <a:xfrm>
              <a:off x="615455" y="1318853"/>
              <a:ext cx="8060089" cy="948073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000" dirty="0">
                  <a:latin typeface="+mn-ea"/>
                </a:rPr>
                <a:t>내용을 입력하세요</a:t>
              </a:r>
              <a:r>
                <a:rPr lang="en-US" altLang="ko-KR" sz="1000" dirty="0">
                  <a:latin typeface="+mn-ea"/>
                </a:rPr>
                <a:t>.</a:t>
              </a:r>
              <a:endParaRPr lang="en-US" sz="1000" dirty="0">
                <a:latin typeface="+mn-ea"/>
              </a:endParaRPr>
            </a:p>
          </p:txBody>
        </p:sp>
      </p:grpSp>
      <p:grpSp>
        <p:nvGrpSpPr>
          <p:cNvPr id="57" name="그룹 56">
            <a:extLst>
              <a:ext uri="{FF2B5EF4-FFF2-40B4-BE49-F238E27FC236}">
                <a16:creationId xmlns:a16="http://schemas.microsoft.com/office/drawing/2014/main" id="{76751266-C7D8-6CFA-ED60-6A0DC9F1787E}"/>
              </a:ext>
            </a:extLst>
          </p:cNvPr>
          <p:cNvGrpSpPr/>
          <p:nvPr/>
        </p:nvGrpSpPr>
        <p:grpSpPr>
          <a:xfrm>
            <a:off x="272561" y="4077157"/>
            <a:ext cx="8598877" cy="769162"/>
            <a:chOff x="193433" y="4140463"/>
            <a:chExt cx="8598877" cy="769162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193433" y="4140463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239855" y="4140463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00467" y="4386793"/>
              <a:ext cx="8591843" cy="522832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249702" y="4450099"/>
              <a:ext cx="8486335" cy="38918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-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목표 달성을 위한 핵심기술 개발 전략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접근방법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R&amp;D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결과 검증 방법 및 계획을 기재</a:t>
              </a:r>
              <a:endParaRPr lang="en-US" altLang="ko-KR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62" name="Text 3">
            <a:extLst>
              <a:ext uri="{FF2B5EF4-FFF2-40B4-BE49-F238E27FC236}">
                <a16:creationId xmlns:a16="http://schemas.microsoft.com/office/drawing/2014/main" id="{69A9BFB4-6D81-5621-374C-967EAB5591EA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196712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기술개발 방법 및 내용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0105D7-604C-FF8B-C0D2-54871ACF9E9D}"/>
              </a:ext>
            </a:extLst>
          </p:cNvPr>
          <p:cNvGrpSpPr/>
          <p:nvPr/>
        </p:nvGrpSpPr>
        <p:grpSpPr>
          <a:xfrm>
            <a:off x="232115" y="950281"/>
            <a:ext cx="8691965" cy="2395646"/>
            <a:chOff x="232115" y="950281"/>
            <a:chExt cx="8691965" cy="2229569"/>
          </a:xfrm>
        </p:grpSpPr>
        <p:sp>
          <p:nvSpPr>
            <p:cNvPr id="8" name="Shape 5">
              <a:extLst>
                <a:ext uri="{FF2B5EF4-FFF2-40B4-BE49-F238E27FC236}">
                  <a16:creationId xmlns:a16="http://schemas.microsoft.com/office/drawing/2014/main" id="{87EC5BDB-D291-4773-14BF-15043F191C82}"/>
                </a:ext>
              </a:extLst>
            </p:cNvPr>
            <p:cNvSpPr/>
            <p:nvPr/>
          </p:nvSpPr>
          <p:spPr>
            <a:xfrm>
              <a:off x="232115" y="950281"/>
              <a:ext cx="8691965" cy="222956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D0D8E8"/>
              </a:solidFill>
              <a:prstDash val="solid"/>
            </a:ln>
            <a:effectLst/>
          </p:spPr>
          <p:txBody>
            <a:bodyPr/>
            <a:lstStyle/>
            <a:p>
              <a:endParaRPr lang="ko-KR" altLang="en-US" dirty="0">
                <a:latin typeface="+mn-ea"/>
              </a:endParaRPr>
            </a:p>
          </p:txBody>
        </p:sp>
        <p:sp>
          <p:nvSpPr>
            <p:cNvPr id="13" name="Text 7">
              <a:extLst>
                <a:ext uri="{FF2B5EF4-FFF2-40B4-BE49-F238E27FC236}">
                  <a16:creationId xmlns:a16="http://schemas.microsoft.com/office/drawing/2014/main" id="{C7EC615B-FFF6-51CE-FAA7-61A68BF5F9F7}"/>
                </a:ext>
              </a:extLst>
            </p:cNvPr>
            <p:cNvSpPr/>
            <p:nvPr/>
          </p:nvSpPr>
          <p:spPr>
            <a:xfrm>
              <a:off x="327776" y="996002"/>
              <a:ext cx="771260" cy="365760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500" b="1">
                  <a:solidFill>
                    <a:srgbClr val="1B3A6B"/>
                  </a:solidFill>
                  <a:latin typeface="+mn-ea"/>
                </a:rPr>
                <a:t>2-</a:t>
              </a:r>
              <a:r>
                <a:rPr lang="en-US" sz="1500" b="1">
                  <a:solidFill>
                    <a:srgbClr val="1B3A6B"/>
                  </a:solidFill>
                  <a:latin typeface="+mn-ea"/>
                </a:rPr>
                <a:t>3</a:t>
              </a:r>
              <a:r>
                <a:rPr lang="en-US" sz="1500" b="1" dirty="0">
                  <a:solidFill>
                    <a:srgbClr val="1B3A6B"/>
                  </a:solidFill>
                  <a:latin typeface="+mn-ea"/>
                </a:rPr>
                <a:t>)</a:t>
              </a:r>
              <a:endParaRPr lang="en-US" sz="1500" dirty="0">
                <a:latin typeface="+mn-ea"/>
              </a:endParaRPr>
            </a:p>
          </p:txBody>
        </p:sp>
        <p:sp>
          <p:nvSpPr>
            <p:cNvPr id="18" name="Text 8">
              <a:extLst>
                <a:ext uri="{FF2B5EF4-FFF2-40B4-BE49-F238E27FC236}">
                  <a16:creationId xmlns:a16="http://schemas.microsoft.com/office/drawing/2014/main" id="{203AB39E-6598-7B7D-CA0D-495EEA312588}"/>
                </a:ext>
              </a:extLst>
            </p:cNvPr>
            <p:cNvSpPr/>
            <p:nvPr/>
          </p:nvSpPr>
          <p:spPr>
            <a:xfrm>
              <a:off x="755156" y="988968"/>
              <a:ext cx="2498134" cy="38404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1400" b="1" dirty="0">
                  <a:solidFill>
                    <a:srgbClr val="1B3A6B"/>
                  </a:solidFill>
                  <a:latin typeface="+mn-ea"/>
                </a:rPr>
                <a:t>1</a:t>
              </a:r>
              <a:r>
                <a:rPr lang="ko-KR" altLang="en-US" sz="1400" b="1" dirty="0">
                  <a:solidFill>
                    <a:srgbClr val="1B3A6B"/>
                  </a:solidFill>
                  <a:latin typeface="+mn-ea"/>
                </a:rPr>
                <a:t>차년도 기술개발 내용</a:t>
              </a:r>
              <a:endParaRPr lang="en-US" sz="1400" dirty="0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C1BFC06-5309-8C35-2EE9-13B800941A50}"/>
              </a:ext>
            </a:extLst>
          </p:cNvPr>
          <p:cNvGrpSpPr/>
          <p:nvPr/>
        </p:nvGrpSpPr>
        <p:grpSpPr>
          <a:xfrm>
            <a:off x="272561" y="3608726"/>
            <a:ext cx="8598877" cy="1060576"/>
            <a:chOff x="272561" y="3950548"/>
            <a:chExt cx="8598877" cy="1060576"/>
          </a:xfrm>
        </p:grpSpPr>
        <p:sp>
          <p:nvSpPr>
            <p:cNvPr id="51" name="Shape 6">
              <a:extLst>
                <a:ext uri="{FF2B5EF4-FFF2-40B4-BE49-F238E27FC236}">
                  <a16:creationId xmlns:a16="http://schemas.microsoft.com/office/drawing/2014/main" id="{E5F5C8BE-72A6-6042-D734-49EE8FBBE121}"/>
                </a:ext>
              </a:extLst>
            </p:cNvPr>
            <p:cNvSpPr/>
            <p:nvPr/>
          </p:nvSpPr>
          <p:spPr>
            <a:xfrm>
              <a:off x="272561" y="3950548"/>
              <a:ext cx="847577" cy="246330"/>
            </a:xfrm>
            <a:prstGeom prst="rect">
              <a:avLst/>
            </a:prstGeom>
            <a:solidFill>
              <a:srgbClr val="1CBED8"/>
            </a:solidFill>
            <a:ln w="12700">
              <a:noFill/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2" name="Text 7">
              <a:extLst>
                <a:ext uri="{FF2B5EF4-FFF2-40B4-BE49-F238E27FC236}">
                  <a16:creationId xmlns:a16="http://schemas.microsoft.com/office/drawing/2014/main" id="{324BD7F9-7363-A814-5463-03F01043298F}"/>
                </a:ext>
              </a:extLst>
            </p:cNvPr>
            <p:cNvSpPr/>
            <p:nvPr/>
          </p:nvSpPr>
          <p:spPr>
            <a:xfrm>
              <a:off x="318983" y="3950548"/>
              <a:ext cx="780053" cy="239295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ko-KR" altLang="en-US" sz="1100" b="1" dirty="0">
                  <a:solidFill>
                    <a:srgbClr val="FFFFFF"/>
                  </a:solidFill>
                  <a:latin typeface="+mn-ea"/>
                </a:rPr>
                <a:t>작성요령</a:t>
              </a:r>
              <a:endParaRPr lang="en-US" sz="1100" dirty="0">
                <a:latin typeface="+mn-ea"/>
              </a:endParaRPr>
            </a:p>
          </p:txBody>
        </p:sp>
        <p:sp>
          <p:nvSpPr>
            <p:cNvPr id="53" name="Shape 8">
              <a:extLst>
                <a:ext uri="{FF2B5EF4-FFF2-40B4-BE49-F238E27FC236}">
                  <a16:creationId xmlns:a16="http://schemas.microsoft.com/office/drawing/2014/main" id="{AA211E8C-ED08-7AA5-B1B2-35D9279AAB38}"/>
                </a:ext>
              </a:extLst>
            </p:cNvPr>
            <p:cNvSpPr/>
            <p:nvPr/>
          </p:nvSpPr>
          <p:spPr>
            <a:xfrm>
              <a:off x="279595" y="4196878"/>
              <a:ext cx="8591843" cy="794316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>
                <a:latin typeface="+mn-ea"/>
              </a:endParaRPr>
            </a:p>
          </p:txBody>
        </p:sp>
        <p:sp>
          <p:nvSpPr>
            <p:cNvPr id="54" name="Text 9">
              <a:extLst>
                <a:ext uri="{FF2B5EF4-FFF2-40B4-BE49-F238E27FC236}">
                  <a16:creationId xmlns:a16="http://schemas.microsoft.com/office/drawing/2014/main" id="{15513484-16E0-C4F1-B8AE-EF6EC4B52ED7}"/>
                </a:ext>
              </a:extLst>
            </p:cNvPr>
            <p:cNvSpPr/>
            <p:nvPr/>
          </p:nvSpPr>
          <p:spPr>
            <a:xfrm>
              <a:off x="328830" y="4329350"/>
              <a:ext cx="8486335" cy="68177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1.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연차별 주관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·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공동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·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위탁기관의 개발 내용 및 목표 달성을 위한 기술 방법을 구체적으로 기재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최종 목표와 연차별 개발 목표 및 내용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․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범위를 기술적 측면에서 명확성과 상호 연계성이 유지되도록 개조식으로 구체적으로 서술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3.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시제품이 제작되는 경우 제작할 시제품의 목표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사양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성능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용도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기능 등을 명시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4.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전문가 활용 내용이 있을 경우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반드시 작성</a:t>
              </a:r>
            </a:p>
            <a:p>
              <a:pPr fontAlgn="base" latinLnBrk="1"/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5.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글로벌 </a:t>
              </a:r>
              <a:r>
                <a:rPr lang="ko-KR" altLang="en-US" sz="95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팁스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신청기업은 </a:t>
              </a:r>
              <a:r>
                <a:rPr lang="en-US" altLang="ko-KR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</a:t>
              </a:r>
              <a:r>
                <a:rPr lang="ko-KR" altLang="en-US" sz="9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차년도까지 항목 추가 작성</a:t>
              </a:r>
            </a:p>
            <a:p>
              <a:endParaRPr lang="ko-KR" altLang="en-US" sz="9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3" name="Text 3">
            <a:extLst>
              <a:ext uri="{FF2B5EF4-FFF2-40B4-BE49-F238E27FC236}">
                <a16:creationId xmlns:a16="http://schemas.microsoft.com/office/drawing/2014/main" id="{B024D6E2-647C-7447-867B-F853B445DACE}"/>
              </a:ext>
            </a:extLst>
          </p:cNvPr>
          <p:cNvSpPr/>
          <p:nvPr/>
        </p:nvSpPr>
        <p:spPr>
          <a:xfrm>
            <a:off x="8855614" y="4825922"/>
            <a:ext cx="2039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6</a:t>
            </a:r>
          </a:p>
        </p:txBody>
      </p:sp>
      <p:sp>
        <p:nvSpPr>
          <p:cNvPr id="5" name="Text 15">
            <a:extLst>
              <a:ext uri="{FF2B5EF4-FFF2-40B4-BE49-F238E27FC236}">
                <a16:creationId xmlns:a16="http://schemas.microsoft.com/office/drawing/2014/main" id="{8DEB6233-D349-4B19-F32C-2C8291054D85}"/>
              </a:ext>
            </a:extLst>
          </p:cNvPr>
          <p:cNvSpPr/>
          <p:nvPr/>
        </p:nvSpPr>
        <p:spPr>
          <a:xfrm>
            <a:off x="358724" y="1307607"/>
            <a:ext cx="5591910" cy="2293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88888"/>
                </a:solidFill>
                <a:latin typeface="+mn-ea"/>
              </a:rPr>
              <a:t>※ </a:t>
            </a:r>
            <a:r>
              <a:rPr lang="ko-KR" altLang="en-US" sz="850" dirty="0" err="1">
                <a:solidFill>
                  <a:srgbClr val="888888"/>
                </a:solidFill>
                <a:latin typeface="+mn-ea"/>
              </a:rPr>
              <a:t>연차별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 주관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공동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·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위탁기관의 개발 내용 및 방법을 구체적으로 기재 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(</a:t>
            </a:r>
            <a:r>
              <a:rPr lang="ko-KR" altLang="en-US" sz="850" dirty="0">
                <a:solidFill>
                  <a:srgbClr val="888888"/>
                </a:solidFill>
                <a:latin typeface="+mn-ea"/>
              </a:rPr>
              <a:t>슬라이드 추가 가능</a:t>
            </a:r>
            <a:r>
              <a:rPr lang="en-US" altLang="ko-KR" sz="850" dirty="0">
                <a:solidFill>
                  <a:srgbClr val="888888"/>
                </a:solidFill>
                <a:latin typeface="+mn-ea"/>
              </a:rPr>
              <a:t>)</a:t>
            </a:r>
            <a:endParaRPr lang="ko-KR" altLang="en-US" sz="850" dirty="0">
              <a:solidFill>
                <a:srgbClr val="888888"/>
              </a:solidFill>
              <a:latin typeface="+mn-ea"/>
            </a:endParaRPr>
          </a:p>
        </p:txBody>
      </p:sp>
      <p:graphicFrame>
        <p:nvGraphicFramePr>
          <p:cNvPr id="9" name="Table 0">
            <a:extLst>
              <a:ext uri="{FF2B5EF4-FFF2-40B4-BE49-F238E27FC236}">
                <a16:creationId xmlns:a16="http://schemas.microsoft.com/office/drawing/2014/main" id="{189ECAC8-E724-865B-5AD2-BD2D24353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088898"/>
              </p:ext>
            </p:extLst>
          </p:nvPr>
        </p:nvGraphicFramePr>
        <p:xfrm>
          <a:off x="351689" y="1601179"/>
          <a:ext cx="8456441" cy="1661004"/>
        </p:xfrm>
        <a:graphic>
          <a:graphicData uri="http://schemas.openxmlformats.org/drawingml/2006/table">
            <a:tbl>
              <a:tblPr/>
              <a:tblGrid>
                <a:gridCol w="1491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5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171">
                <a:tc gridSpan="2"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  1차</a:t>
                      </a:r>
                      <a:r>
                        <a:rPr lang="ko-KR" altLang="en-US" sz="1000" b="1" dirty="0">
                          <a:solidFill>
                            <a:srgbClr val="FFFFFF"/>
                          </a:solidFill>
                          <a:latin typeface="+mn-ea"/>
                          <a:ea typeface="+mn-ea"/>
                        </a:rPr>
                        <a:t>년도</a:t>
                      </a:r>
                      <a:endParaRPr lang="en-US" sz="1000" b="1" dirty="0">
                        <a:solidFill>
                          <a:srgbClr val="FFFF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개발내용</a:t>
                      </a:r>
                      <a:endParaRPr lang="en-US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ko-KR" altLang="en-US" sz="900" b="1" dirty="0">
                          <a:solidFill>
                            <a:srgbClr val="1B3A6B"/>
                          </a:solidFill>
                          <a:latin typeface="+mn-ea"/>
                          <a:ea typeface="+mn-ea"/>
                        </a:rPr>
                        <a:t>주관기관 개발방법</a:t>
                      </a:r>
                      <a:endParaRPr lang="en-US" altLang="ko-KR" sz="9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238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공동·위탁기관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개발내용</a:t>
                      </a:r>
                      <a:endParaRPr lang="en-US" altLang="ko-KR" sz="900" dirty="0"/>
                    </a:p>
                    <a:p>
                      <a:pPr marL="0" indent="0" algn="ctr">
                        <a:buNone/>
                      </a:pP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(</a:t>
                      </a:r>
                      <a:r>
                        <a:rPr lang="en-US" altLang="ko-KR" sz="900" b="1" dirty="0" err="1">
                          <a:solidFill>
                            <a:srgbClr val="1B3A6B"/>
                          </a:solidFill>
                        </a:rPr>
                        <a:t>해당</a:t>
                      </a:r>
                      <a:r>
                        <a:rPr lang="en-US" altLang="ko-KR" sz="900" b="1" dirty="0">
                          <a:solidFill>
                            <a:srgbClr val="1B3A6B"/>
                          </a:solidFill>
                        </a:rPr>
                        <a:t> 시)</a:t>
                      </a:r>
                      <a:endParaRPr lang="en-US" altLang="ko-KR" sz="900" dirty="0"/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3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  <a:p>
                      <a:pPr marL="0" indent="0">
                        <a:buNone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·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8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437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5223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</TotalTime>
  <Words>3376</Words>
  <Application>Microsoft Office PowerPoint</Application>
  <PresentationFormat>화면 슬라이드 쇼(16:9)</PresentationFormat>
  <Paragraphs>819</Paragraphs>
  <Slides>29</Slides>
  <Notes>29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29</vt:i4>
      </vt:variant>
    </vt:vector>
  </HeadingPairs>
  <TitlesOfParts>
    <vt:vector size="37" baseType="lpstr">
      <vt:lpstr>HY견고딕</vt:lpstr>
      <vt:lpstr>돋움</vt:lpstr>
      <vt:lpstr>맑은 고딕</vt:lpstr>
      <vt:lpstr>Malgun Gothic Semilight</vt:lpstr>
      <vt:lpstr>바탕</vt:lpstr>
      <vt:lpstr>함초롬바탕</vt:lpstr>
      <vt:lpstr>Arial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투융자연계 기술개발사업 연구개발계획서 (PPT 양식)</dc:title>
  <dc:subject>PptxGenJS Presentation</dc:subject>
  <dc:creator>PptxGenJS</dc:creator>
  <cp:lastModifiedBy>kimsseon1022@outlook.kr</cp:lastModifiedBy>
  <cp:revision>239</cp:revision>
  <dcterms:created xsi:type="dcterms:W3CDTF">2026-03-18T06:03:30Z</dcterms:created>
  <dcterms:modified xsi:type="dcterms:W3CDTF">2026-04-17T05:19:26Z</dcterms:modified>
</cp:coreProperties>
</file>