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sldIdLst>
    <p:sldId id="271" r:id="rId2"/>
    <p:sldId id="256" r:id="rId3"/>
    <p:sldId id="272" r:id="rId4"/>
    <p:sldId id="302" r:id="rId5"/>
    <p:sldId id="304" r:id="rId6"/>
    <p:sldId id="277" r:id="rId7"/>
    <p:sldId id="278" r:id="rId8"/>
    <p:sldId id="305" r:id="rId9"/>
    <p:sldId id="279" r:id="rId10"/>
    <p:sldId id="307" r:id="rId11"/>
    <p:sldId id="308" r:id="rId12"/>
    <p:sldId id="309" r:id="rId13"/>
    <p:sldId id="283" r:id="rId14"/>
    <p:sldId id="306" r:id="rId15"/>
    <p:sldId id="285" r:id="rId16"/>
    <p:sldId id="311" r:id="rId17"/>
    <p:sldId id="289" r:id="rId18"/>
    <p:sldId id="314" r:id="rId19"/>
    <p:sldId id="292" r:id="rId20"/>
    <p:sldId id="296" r:id="rId21"/>
    <p:sldId id="297" r:id="rId22"/>
    <p:sldId id="298" r:id="rId23"/>
    <p:sldId id="300" r:id="rId24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2848"/>
    <a:srgbClr val="1CBED8"/>
    <a:srgbClr val="D91A5B"/>
    <a:srgbClr val="EEF3FA"/>
    <a:srgbClr val="E8A0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21" autoAdjust="0"/>
    <p:restoredTop sz="96336" autoAdjust="0"/>
  </p:normalViewPr>
  <p:slideViewPr>
    <p:cSldViewPr snapToGrid="0" snapToObjects="1">
      <p:cViewPr varScale="1">
        <p:scale>
          <a:sx n="206" d="100"/>
          <a:sy n="206" d="100"/>
        </p:scale>
        <p:origin x="774" y="16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84038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448F72-2ACE-48BC-8C7B-35FDF46705FA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82052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9751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4931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9192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5037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2331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8064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4741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1813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8328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7839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7022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3969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02434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448F72-2ACE-48BC-8C7B-35FDF46705FA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86738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7251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4676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5485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0106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3371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1547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171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46421-40E7-4063-AB22-530CFE333D7A}" type="datetimeFigureOut">
              <a:rPr lang="ko-KR" altLang="en-US" smtClean="0"/>
              <a:t>2026-03-26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F77FA-FA03-413A-A687-24CCCD4D28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2066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63211" y="315175"/>
            <a:ext cx="8217578" cy="439597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altLang="ko-KR" sz="2000" b="1" dirty="0">
                <a:solidFill>
                  <a:srgbClr val="D91A5B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[ </a:t>
            </a:r>
            <a:r>
              <a:rPr lang="ko-KR" altLang="en-US" sz="2000" b="1" dirty="0">
                <a:solidFill>
                  <a:srgbClr val="D91A5B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작성 유의사항 </a:t>
            </a:r>
            <a:r>
              <a:rPr lang="en-US" altLang="ko-KR" sz="2000" b="1" dirty="0">
                <a:solidFill>
                  <a:srgbClr val="D91A5B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]</a:t>
            </a:r>
            <a:endParaRPr lang="en-US" altLang="ko-KR" sz="1500" b="1" dirty="0">
              <a:solidFill>
                <a:srgbClr val="D91A5B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  <a:p>
            <a:pPr marL="0" indent="0" algn="ctr">
              <a:buNone/>
            </a:pPr>
            <a:endParaRPr lang="en-US" altLang="ko-KR" sz="1500" dirty="0"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  <a:p>
            <a:pPr>
              <a:buFont typeface="+mj-lt"/>
              <a:buAutoNum type="arabicPeriod"/>
            </a:pPr>
            <a:r>
              <a:rPr lang="ko-KR" altLang="en-US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연구개발계획서 본문 </a:t>
            </a:r>
            <a:r>
              <a:rPr lang="en-US" altLang="ko-KR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1</a:t>
            </a:r>
            <a:r>
              <a:rPr lang="ko-KR" altLang="en-US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은 자유양식</a:t>
            </a:r>
            <a:r>
              <a:rPr lang="en-US" altLang="ko-KR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(PPT, </a:t>
            </a:r>
            <a:r>
              <a:rPr lang="ko-KR" altLang="en-US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한글</a:t>
            </a:r>
            <a:r>
              <a:rPr lang="en-US" altLang="ko-KR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ko-KR" altLang="en-US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등</a:t>
            </a:r>
            <a:r>
              <a:rPr lang="en-US" altLang="ko-KR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)</a:t>
            </a:r>
            <a:r>
              <a:rPr lang="ko-KR" altLang="en-US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으로</a:t>
            </a:r>
            <a:r>
              <a:rPr lang="en-US" altLang="ko-KR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ko-KR" altLang="en-US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디자인 수정이 자유롭게 가능합니다</a:t>
            </a:r>
            <a:r>
              <a:rPr lang="en-US" altLang="ko-KR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.</a:t>
            </a:r>
          </a:p>
          <a:p>
            <a:pPr>
              <a:buFont typeface="+mj-lt"/>
              <a:buAutoNum type="arabicPeriod"/>
            </a:pPr>
            <a:endParaRPr lang="en-US" altLang="ko-KR" sz="1500" dirty="0">
              <a:solidFill>
                <a:srgbClr val="002060"/>
              </a:solidFill>
              <a:latin typeface="+mn-ea"/>
              <a:cs typeface="Malgun Gothic Semilight" panose="020B0502040204020203" pitchFamily="50" charset="-127"/>
            </a:endParaRPr>
          </a:p>
          <a:p>
            <a:pPr>
              <a:buFont typeface="+mj-lt"/>
              <a:buAutoNum type="arabicPeriod"/>
            </a:pPr>
            <a:r>
              <a:rPr lang="ko-KR" altLang="en-US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해당 서식은 각 항목에서 요구하는 정보를 포함하여 연구개발과제의 특성에 따라 항목을 추가하거나</a:t>
            </a:r>
            <a:r>
              <a:rPr lang="en-US" altLang="ko-KR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,</a:t>
            </a:r>
            <a:r>
              <a:rPr lang="ko-KR" altLang="en-US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 순서와 구성을 변경하는 등 서식 수정이 가능합니다</a:t>
            </a:r>
            <a:r>
              <a:rPr lang="en-US" altLang="ko-KR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.</a:t>
            </a:r>
          </a:p>
          <a:p>
            <a:pPr>
              <a:buFont typeface="+mj-lt"/>
              <a:buAutoNum type="arabicPeriod"/>
            </a:pPr>
            <a:endParaRPr lang="en-US" altLang="ko-KR" sz="1500" dirty="0">
              <a:solidFill>
                <a:srgbClr val="002060"/>
              </a:solidFill>
              <a:latin typeface="+mn-ea"/>
              <a:cs typeface="Malgun Gothic Semilight" panose="020B0502040204020203" pitchFamily="50" charset="-127"/>
            </a:endParaRPr>
          </a:p>
          <a:p>
            <a:pPr>
              <a:buFont typeface="+mj-lt"/>
              <a:buAutoNum type="arabicPeriod"/>
            </a:pPr>
            <a:r>
              <a:rPr lang="ko-KR" altLang="en-US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작성 시 </a:t>
            </a:r>
            <a:r>
              <a:rPr lang="en-US" altLang="ko-KR" sz="1500" b="1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“[</a:t>
            </a:r>
            <a:r>
              <a:rPr lang="ko-KR" altLang="en-US" sz="1500" b="1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참고</a:t>
            </a:r>
            <a:r>
              <a:rPr lang="en-US" altLang="ko-KR" sz="1500" b="1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1] (</a:t>
            </a:r>
            <a:r>
              <a:rPr lang="ko-KR" altLang="en-US" sz="1500" b="1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예시</a:t>
            </a:r>
            <a:r>
              <a:rPr lang="en-US" altLang="ko-KR" sz="1500" b="1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)</a:t>
            </a:r>
            <a:r>
              <a:rPr lang="ko-KR" altLang="en-US" sz="1500" b="1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연구개발계획서 본문</a:t>
            </a:r>
            <a:r>
              <a:rPr lang="en-US" altLang="ko-KR" sz="1500" b="1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1.hwp”</a:t>
            </a:r>
            <a:r>
              <a:rPr lang="en-US" altLang="ko-KR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ko-KR" altLang="en-US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파일을 반드시 참고하시기 바라며</a:t>
            </a:r>
            <a:r>
              <a:rPr lang="en-US" altLang="ko-KR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, PPT</a:t>
            </a:r>
            <a:r>
              <a:rPr lang="ko-KR" altLang="en-US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양식에 포함되지 않은 공통서류는 별도로 확인하시어 제출하시기 바랍니다</a:t>
            </a:r>
            <a:r>
              <a:rPr lang="en-US" altLang="ko-KR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.</a:t>
            </a:r>
            <a:endParaRPr lang="en-US" altLang="ko-KR" sz="1600" dirty="0">
              <a:solidFill>
                <a:srgbClr val="002060"/>
              </a:solidFill>
              <a:latin typeface="+mn-ea"/>
              <a:cs typeface="Malgun Gothic Semilight" panose="020B0502040204020203" pitchFamily="50" charset="-127"/>
            </a:endParaRPr>
          </a:p>
          <a:p>
            <a:pPr marL="0" indent="0">
              <a:buNone/>
            </a:pPr>
            <a:r>
              <a:rPr lang="en-US" altLang="ko-KR" sz="16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    </a:t>
            </a:r>
            <a:r>
              <a:rPr lang="en-US" altLang="ko-KR" sz="11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* </a:t>
            </a:r>
            <a:r>
              <a:rPr lang="ko-KR" altLang="en-US" sz="11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행정제재 이력 체크리스트</a:t>
            </a:r>
            <a:r>
              <a:rPr lang="en-US" altLang="ko-KR" sz="11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, </a:t>
            </a:r>
            <a:r>
              <a:rPr lang="ko-KR" altLang="en-US" sz="11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국가연구개발과제 신청 및 수행 등 내역 확인서</a:t>
            </a:r>
            <a:r>
              <a:rPr lang="en-US" altLang="ko-KR" sz="11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, </a:t>
            </a:r>
            <a:r>
              <a:rPr lang="ko-KR" altLang="en-US" sz="11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영리기관의 연구실운영비 활용관리 계획</a:t>
            </a:r>
            <a:r>
              <a:rPr lang="en-US" altLang="ko-KR" sz="11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, </a:t>
            </a:r>
          </a:p>
          <a:p>
            <a:pPr marL="0" indent="0">
              <a:buNone/>
            </a:pPr>
            <a:r>
              <a:rPr lang="en-US" altLang="ko-KR" sz="11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        </a:t>
            </a:r>
            <a:r>
              <a:rPr lang="ko-KR" altLang="en-US" sz="11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신청과제 보안등급 자체점검 결과 및 보안과제 등</a:t>
            </a:r>
            <a:endParaRPr lang="en-US" altLang="ko-KR" sz="1100" dirty="0">
              <a:solidFill>
                <a:srgbClr val="002060"/>
              </a:solidFill>
              <a:latin typeface="+mn-ea"/>
              <a:cs typeface="Malgun Gothic Semilight" panose="020B0502040204020203" pitchFamily="50" charset="-127"/>
            </a:endParaRPr>
          </a:p>
          <a:p>
            <a:pPr marL="0" indent="0">
              <a:buNone/>
            </a:pPr>
            <a:endParaRPr lang="en-US" altLang="ko-KR" sz="1500" dirty="0">
              <a:solidFill>
                <a:srgbClr val="002060"/>
              </a:solidFill>
              <a:latin typeface="+mn-ea"/>
              <a:cs typeface="Malgun Gothic Semilight" panose="020B0502040204020203" pitchFamily="50" charset="-127"/>
            </a:endParaRPr>
          </a:p>
          <a:p>
            <a:pPr marL="0" indent="0">
              <a:buNone/>
            </a:pPr>
            <a:r>
              <a:rPr lang="en-US" altLang="ko-KR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4. </a:t>
            </a:r>
            <a:r>
              <a:rPr lang="ko-KR" altLang="en-US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페이지 및 양식 내 </a:t>
            </a:r>
            <a:r>
              <a:rPr lang="en-US" altLang="ko-KR" sz="1500" b="1" dirty="0">
                <a:solidFill>
                  <a:srgbClr val="1CBED8"/>
                </a:solidFill>
                <a:latin typeface="+mn-ea"/>
                <a:cs typeface="Malgun Gothic Semilight" panose="020B0502040204020203" pitchFamily="50" charset="-127"/>
              </a:rPr>
              <a:t>[</a:t>
            </a:r>
            <a:r>
              <a:rPr lang="ko-KR" altLang="en-US" sz="1500" b="1" dirty="0">
                <a:solidFill>
                  <a:srgbClr val="1CBED8"/>
                </a:solidFill>
                <a:latin typeface="+mn-ea"/>
                <a:cs typeface="Malgun Gothic Semilight" panose="020B0502040204020203" pitchFamily="50" charset="-127"/>
              </a:rPr>
              <a:t>작성요령</a:t>
            </a:r>
            <a:r>
              <a:rPr lang="en-US" altLang="ko-KR" sz="1500" b="1" dirty="0">
                <a:solidFill>
                  <a:srgbClr val="1CBED8"/>
                </a:solidFill>
                <a:latin typeface="+mn-ea"/>
                <a:cs typeface="Malgun Gothic Semilight" panose="020B0502040204020203" pitchFamily="50" charset="-127"/>
              </a:rPr>
              <a:t>]</a:t>
            </a:r>
            <a:r>
              <a:rPr lang="ko-KR" altLang="en-US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은 제출 시 삭제 </a:t>
            </a:r>
            <a:r>
              <a:rPr lang="ko-KR" altLang="en-US" sz="150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바랍니다</a:t>
            </a:r>
            <a:r>
              <a:rPr lang="en-US" altLang="ko-KR" sz="150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.</a:t>
            </a:r>
            <a:endParaRPr lang="en-US" altLang="ko-KR" sz="1200" dirty="0">
              <a:solidFill>
                <a:srgbClr val="002060"/>
              </a:solidFill>
              <a:latin typeface="+mn-ea"/>
              <a:cs typeface="Malgun Gothic Semilight" panose="020B0502040204020203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766956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2.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기술개발 방법 및 내용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4C0105D7-604C-FF8B-C0D2-54871ACF9E9D}"/>
              </a:ext>
            </a:extLst>
          </p:cNvPr>
          <p:cNvGrpSpPr/>
          <p:nvPr/>
        </p:nvGrpSpPr>
        <p:grpSpPr>
          <a:xfrm>
            <a:off x="232115" y="950281"/>
            <a:ext cx="8691965" cy="2395646"/>
            <a:chOff x="232115" y="950281"/>
            <a:chExt cx="8691965" cy="2229569"/>
          </a:xfrm>
        </p:grpSpPr>
        <p:sp>
          <p:nvSpPr>
            <p:cNvPr id="8" name="Shape 5">
              <a:extLst>
                <a:ext uri="{FF2B5EF4-FFF2-40B4-BE49-F238E27FC236}">
                  <a16:creationId xmlns:a16="http://schemas.microsoft.com/office/drawing/2014/main" id="{87EC5BDB-D291-4773-14BF-15043F191C82}"/>
                </a:ext>
              </a:extLst>
            </p:cNvPr>
            <p:cNvSpPr/>
            <p:nvPr/>
          </p:nvSpPr>
          <p:spPr>
            <a:xfrm>
              <a:off x="232115" y="950281"/>
              <a:ext cx="8691965" cy="222956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3" name="Text 7">
              <a:extLst>
                <a:ext uri="{FF2B5EF4-FFF2-40B4-BE49-F238E27FC236}">
                  <a16:creationId xmlns:a16="http://schemas.microsoft.com/office/drawing/2014/main" id="{C7EC615B-FFF6-51CE-FAA7-61A68BF5F9F7}"/>
                </a:ext>
              </a:extLst>
            </p:cNvPr>
            <p:cNvSpPr/>
            <p:nvPr/>
          </p:nvSpPr>
          <p:spPr>
            <a:xfrm>
              <a:off x="327776" y="996002"/>
              <a:ext cx="771260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500" b="1">
                  <a:solidFill>
                    <a:srgbClr val="1B3A6B"/>
                  </a:solidFill>
                  <a:latin typeface="+mn-ea"/>
                </a:rPr>
                <a:t>2-</a:t>
              </a:r>
              <a:r>
                <a:rPr lang="en-US" sz="1500" b="1">
                  <a:solidFill>
                    <a:srgbClr val="1B3A6B"/>
                  </a:solidFill>
                  <a:latin typeface="+mn-ea"/>
                </a:rPr>
                <a:t>3</a:t>
              </a: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18" name="Text 8">
              <a:extLst>
                <a:ext uri="{FF2B5EF4-FFF2-40B4-BE49-F238E27FC236}">
                  <a16:creationId xmlns:a16="http://schemas.microsoft.com/office/drawing/2014/main" id="{203AB39E-6598-7B7D-CA0D-495EEA312588}"/>
                </a:ext>
              </a:extLst>
            </p:cNvPr>
            <p:cNvSpPr/>
            <p:nvPr/>
          </p:nvSpPr>
          <p:spPr>
            <a:xfrm>
              <a:off x="755156" y="988968"/>
              <a:ext cx="2498134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400" b="1" dirty="0">
                  <a:solidFill>
                    <a:srgbClr val="1B3A6B"/>
                  </a:solidFill>
                  <a:latin typeface="+mn-ea"/>
                </a:rPr>
                <a:t>2</a:t>
              </a: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차년도 기술개발 내용</a:t>
              </a:r>
              <a:endParaRPr lang="en-US" sz="1400" dirty="0">
                <a:latin typeface="+mn-ea"/>
              </a:endParaRP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7C1BFC06-5309-8C35-2EE9-13B800941A50}"/>
              </a:ext>
            </a:extLst>
          </p:cNvPr>
          <p:cNvGrpSpPr/>
          <p:nvPr/>
        </p:nvGrpSpPr>
        <p:grpSpPr>
          <a:xfrm>
            <a:off x="272561" y="3608726"/>
            <a:ext cx="8598877" cy="1060576"/>
            <a:chOff x="272561" y="3950548"/>
            <a:chExt cx="8598877" cy="1060576"/>
          </a:xfrm>
        </p:grpSpPr>
        <p:sp>
          <p:nvSpPr>
            <p:cNvPr id="51" name="Shape 6">
              <a:extLst>
                <a:ext uri="{FF2B5EF4-FFF2-40B4-BE49-F238E27FC236}">
                  <a16:creationId xmlns:a16="http://schemas.microsoft.com/office/drawing/2014/main" id="{E5F5C8BE-72A6-6042-D734-49EE8FBBE121}"/>
                </a:ext>
              </a:extLst>
            </p:cNvPr>
            <p:cNvSpPr/>
            <p:nvPr/>
          </p:nvSpPr>
          <p:spPr>
            <a:xfrm>
              <a:off x="272561" y="3950548"/>
              <a:ext cx="847577" cy="246330"/>
            </a:xfrm>
            <a:prstGeom prst="rect">
              <a:avLst/>
            </a:prstGeom>
            <a:solidFill>
              <a:srgbClr val="1CBED8"/>
            </a:solidFill>
            <a:ln w="12700">
              <a:noFill/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2" name="Text 7">
              <a:extLst>
                <a:ext uri="{FF2B5EF4-FFF2-40B4-BE49-F238E27FC236}">
                  <a16:creationId xmlns:a16="http://schemas.microsoft.com/office/drawing/2014/main" id="{324BD7F9-7363-A814-5463-03F01043298F}"/>
                </a:ext>
              </a:extLst>
            </p:cNvPr>
            <p:cNvSpPr/>
            <p:nvPr/>
          </p:nvSpPr>
          <p:spPr>
            <a:xfrm>
              <a:off x="318983" y="3950548"/>
              <a:ext cx="780053" cy="239295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100" b="1" dirty="0">
                  <a:solidFill>
                    <a:srgbClr val="FFFFFF"/>
                  </a:solidFill>
                  <a:latin typeface="+mn-ea"/>
                </a:rPr>
                <a:t>작성요령</a:t>
              </a:r>
              <a:endParaRPr lang="en-US" sz="1100" dirty="0">
                <a:latin typeface="+mn-ea"/>
              </a:endParaRPr>
            </a:p>
          </p:txBody>
        </p:sp>
        <p:sp>
          <p:nvSpPr>
            <p:cNvPr id="53" name="Shape 8">
              <a:extLst>
                <a:ext uri="{FF2B5EF4-FFF2-40B4-BE49-F238E27FC236}">
                  <a16:creationId xmlns:a16="http://schemas.microsoft.com/office/drawing/2014/main" id="{AA211E8C-ED08-7AA5-B1B2-35D9279AAB38}"/>
                </a:ext>
              </a:extLst>
            </p:cNvPr>
            <p:cNvSpPr/>
            <p:nvPr/>
          </p:nvSpPr>
          <p:spPr>
            <a:xfrm>
              <a:off x="279595" y="4196878"/>
              <a:ext cx="8591843" cy="794316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4" name="Text 9">
              <a:extLst>
                <a:ext uri="{FF2B5EF4-FFF2-40B4-BE49-F238E27FC236}">
                  <a16:creationId xmlns:a16="http://schemas.microsoft.com/office/drawing/2014/main" id="{15513484-16E0-C4F1-B8AE-EF6EC4B52ED7}"/>
                </a:ext>
              </a:extLst>
            </p:cNvPr>
            <p:cNvSpPr/>
            <p:nvPr/>
          </p:nvSpPr>
          <p:spPr>
            <a:xfrm>
              <a:off x="328830" y="4329350"/>
              <a:ext cx="8486335" cy="68177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1.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개발하고자 하는 주요 핵심기술 및 단계별 목표 달성을 위한 기술개발방법 위주로 서술</a:t>
              </a:r>
            </a:p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2.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기술개발의 최종 목표와 </a:t>
              </a:r>
              <a:r>
                <a:rPr lang="ko-KR" altLang="en-US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연차별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개발 목표 및 내용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․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범위를 기술적 측면에서 명확성과 상호연계성이 유지되도록 개조식으로 구체적으로 서술</a:t>
              </a:r>
            </a:p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3. </a:t>
              </a:r>
              <a:r>
                <a:rPr lang="ko-KR" altLang="en-US" sz="9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연차별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주요 개발 내용 작성 시 시제품이 제작되는 경우 제작할 시제품의 목표</a:t>
              </a:r>
              <a:r>
                <a:rPr lang="en-US" altLang="ko-KR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사양</a:t>
              </a:r>
              <a:r>
                <a:rPr lang="en-US" altLang="ko-KR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성능</a:t>
              </a:r>
              <a:r>
                <a:rPr lang="en-US" altLang="ko-KR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용도</a:t>
              </a:r>
              <a:r>
                <a:rPr lang="en-US" altLang="ko-KR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기능 등을 명시</a:t>
              </a:r>
              <a:r>
                <a:rPr lang="en-US" altLang="ko-KR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(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총 개발기간에 해당되는 </a:t>
              </a:r>
              <a:r>
                <a:rPr lang="ko-KR" altLang="en-US" sz="9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연차별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사항 기입</a:t>
              </a:r>
              <a:r>
                <a:rPr lang="en-US" altLang="ko-KR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)</a:t>
              </a:r>
            </a:p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4.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전문가 활용 내용이 있을 경우 반드시 작성</a:t>
              </a:r>
              <a:endParaRPr lang="en-US" altLang="ko-KR" sz="9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5.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글로벌 </a:t>
              </a:r>
              <a:r>
                <a:rPr lang="ko-KR" altLang="en-US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팁스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신청기업은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5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차년도까지 항목 추가 작성</a:t>
              </a:r>
            </a:p>
            <a:p>
              <a:endParaRPr lang="ko-KR" altLang="en-US" sz="9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sp>
        <p:nvSpPr>
          <p:cNvPr id="3" name="Text 3">
            <a:extLst>
              <a:ext uri="{FF2B5EF4-FFF2-40B4-BE49-F238E27FC236}">
                <a16:creationId xmlns:a16="http://schemas.microsoft.com/office/drawing/2014/main" id="{B024D6E2-647C-7447-867B-F853B445DACE}"/>
              </a:ext>
            </a:extLst>
          </p:cNvPr>
          <p:cNvSpPr/>
          <p:nvPr/>
        </p:nvSpPr>
        <p:spPr>
          <a:xfrm>
            <a:off x="8855614" y="4825922"/>
            <a:ext cx="20398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7</a:t>
            </a:r>
          </a:p>
        </p:txBody>
      </p:sp>
      <p:sp>
        <p:nvSpPr>
          <p:cNvPr id="5" name="Text 15">
            <a:extLst>
              <a:ext uri="{FF2B5EF4-FFF2-40B4-BE49-F238E27FC236}">
                <a16:creationId xmlns:a16="http://schemas.microsoft.com/office/drawing/2014/main" id="{8DEB6233-D349-4B19-F32C-2C8291054D85}"/>
              </a:ext>
            </a:extLst>
          </p:cNvPr>
          <p:cNvSpPr/>
          <p:nvPr/>
        </p:nvSpPr>
        <p:spPr>
          <a:xfrm>
            <a:off x="358724" y="1307607"/>
            <a:ext cx="5591910" cy="2293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888888"/>
                </a:solidFill>
                <a:latin typeface="+mn-ea"/>
              </a:rPr>
              <a:t>※ </a:t>
            </a:r>
            <a:r>
              <a:rPr lang="ko-KR" altLang="en-US" sz="850" dirty="0" err="1">
                <a:solidFill>
                  <a:srgbClr val="888888"/>
                </a:solidFill>
                <a:latin typeface="+mn-ea"/>
              </a:rPr>
              <a:t>연차별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 주관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·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공동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·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위탁기관의 개발 내용 및 방법을 구체적으로 기재 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(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슬라이드 추가 가능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)</a:t>
            </a:r>
            <a:endParaRPr lang="ko-KR" altLang="en-US" sz="850" dirty="0">
              <a:solidFill>
                <a:srgbClr val="888888"/>
              </a:solidFill>
              <a:latin typeface="+mn-ea"/>
            </a:endParaRPr>
          </a:p>
        </p:txBody>
      </p:sp>
      <p:graphicFrame>
        <p:nvGraphicFramePr>
          <p:cNvPr id="9" name="Table 0">
            <a:extLst>
              <a:ext uri="{FF2B5EF4-FFF2-40B4-BE49-F238E27FC236}">
                <a16:creationId xmlns:a16="http://schemas.microsoft.com/office/drawing/2014/main" id="{189ECAC8-E724-865B-5AD2-BD2D243532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7278037"/>
              </p:ext>
            </p:extLst>
          </p:nvPr>
        </p:nvGraphicFramePr>
        <p:xfrm>
          <a:off x="351689" y="1601179"/>
          <a:ext cx="8456441" cy="1661004"/>
        </p:xfrm>
        <a:graphic>
          <a:graphicData uri="http://schemas.openxmlformats.org/drawingml/2006/table">
            <a:tbl>
              <a:tblPr/>
              <a:tblGrid>
                <a:gridCol w="14911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652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8171">
                <a:tc gridSpan="2"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  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2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차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년도</a:t>
                      </a:r>
                      <a:endParaRPr lang="en-US" sz="1000" b="1" dirty="0">
                        <a:solidFill>
                          <a:srgbClr val="FFFFFF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38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주관기관 개발내용</a:t>
                      </a: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238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주관기관 개발방법</a:t>
                      </a:r>
                      <a:endParaRPr lang="en-US" altLang="ko-KR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238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ko-KR" sz="900" b="1" dirty="0" err="1">
                          <a:solidFill>
                            <a:srgbClr val="1B3A6B"/>
                          </a:solidFill>
                        </a:rPr>
                        <a:t>공동·위탁기관</a:t>
                      </a:r>
                      <a:r>
                        <a:rPr lang="en-US" altLang="ko-KR" sz="900" b="1" dirty="0">
                          <a:solidFill>
                            <a:srgbClr val="1B3A6B"/>
                          </a:solidFill>
                        </a:rPr>
                        <a:t> </a:t>
                      </a:r>
                      <a:r>
                        <a:rPr lang="en-US" altLang="ko-KR" sz="900" b="1" dirty="0" err="1">
                          <a:solidFill>
                            <a:srgbClr val="1B3A6B"/>
                          </a:solidFill>
                        </a:rPr>
                        <a:t>개발내용</a:t>
                      </a:r>
                      <a:endParaRPr lang="en-US" altLang="ko-KR" sz="900" dirty="0"/>
                    </a:p>
                    <a:p>
                      <a:pPr marL="0" indent="0" algn="ctr">
                        <a:buNone/>
                      </a:pPr>
                      <a:r>
                        <a:rPr lang="en-US" altLang="ko-KR" sz="900" b="1" dirty="0">
                          <a:solidFill>
                            <a:srgbClr val="1B3A6B"/>
                          </a:solidFill>
                        </a:rPr>
                        <a:t>(</a:t>
                      </a:r>
                      <a:r>
                        <a:rPr lang="en-US" altLang="ko-KR" sz="900" b="1" dirty="0" err="1">
                          <a:solidFill>
                            <a:srgbClr val="1B3A6B"/>
                          </a:solidFill>
                        </a:rPr>
                        <a:t>해당</a:t>
                      </a:r>
                      <a:r>
                        <a:rPr lang="en-US" altLang="ko-KR" sz="900" b="1" dirty="0">
                          <a:solidFill>
                            <a:srgbClr val="1B3A6B"/>
                          </a:solidFill>
                        </a:rPr>
                        <a:t> 시)</a:t>
                      </a:r>
                      <a:endParaRPr lang="en-US" altLang="ko-KR" sz="90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  <a:p>
                      <a:pPr marL="0" indent="0">
                        <a:buNone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74378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46724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2.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기술개발 방법 및 내용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4C0105D7-604C-FF8B-C0D2-54871ACF9E9D}"/>
              </a:ext>
            </a:extLst>
          </p:cNvPr>
          <p:cNvGrpSpPr/>
          <p:nvPr/>
        </p:nvGrpSpPr>
        <p:grpSpPr>
          <a:xfrm>
            <a:off x="232115" y="950281"/>
            <a:ext cx="8691965" cy="2395646"/>
            <a:chOff x="232115" y="950281"/>
            <a:chExt cx="8691965" cy="2229569"/>
          </a:xfrm>
        </p:grpSpPr>
        <p:sp>
          <p:nvSpPr>
            <p:cNvPr id="8" name="Shape 5">
              <a:extLst>
                <a:ext uri="{FF2B5EF4-FFF2-40B4-BE49-F238E27FC236}">
                  <a16:creationId xmlns:a16="http://schemas.microsoft.com/office/drawing/2014/main" id="{87EC5BDB-D291-4773-14BF-15043F191C82}"/>
                </a:ext>
              </a:extLst>
            </p:cNvPr>
            <p:cNvSpPr/>
            <p:nvPr/>
          </p:nvSpPr>
          <p:spPr>
            <a:xfrm>
              <a:off x="232115" y="950281"/>
              <a:ext cx="8691965" cy="222956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3" name="Text 7">
              <a:extLst>
                <a:ext uri="{FF2B5EF4-FFF2-40B4-BE49-F238E27FC236}">
                  <a16:creationId xmlns:a16="http://schemas.microsoft.com/office/drawing/2014/main" id="{C7EC615B-FFF6-51CE-FAA7-61A68BF5F9F7}"/>
                </a:ext>
              </a:extLst>
            </p:cNvPr>
            <p:cNvSpPr/>
            <p:nvPr/>
          </p:nvSpPr>
          <p:spPr>
            <a:xfrm>
              <a:off x="327776" y="996002"/>
              <a:ext cx="771260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500" b="1">
                  <a:solidFill>
                    <a:srgbClr val="1B3A6B"/>
                  </a:solidFill>
                  <a:latin typeface="+mn-ea"/>
                </a:rPr>
                <a:t>2-</a:t>
              </a:r>
              <a:r>
                <a:rPr lang="en-US" sz="1500" b="1">
                  <a:solidFill>
                    <a:srgbClr val="1B3A6B"/>
                  </a:solidFill>
                  <a:latin typeface="+mn-ea"/>
                </a:rPr>
                <a:t>3</a:t>
              </a: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18" name="Text 8">
              <a:extLst>
                <a:ext uri="{FF2B5EF4-FFF2-40B4-BE49-F238E27FC236}">
                  <a16:creationId xmlns:a16="http://schemas.microsoft.com/office/drawing/2014/main" id="{203AB39E-6598-7B7D-CA0D-495EEA312588}"/>
                </a:ext>
              </a:extLst>
            </p:cNvPr>
            <p:cNvSpPr/>
            <p:nvPr/>
          </p:nvSpPr>
          <p:spPr>
            <a:xfrm>
              <a:off x="755156" y="988968"/>
              <a:ext cx="2498134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400" b="1" dirty="0">
                  <a:solidFill>
                    <a:srgbClr val="1B3A6B"/>
                  </a:solidFill>
                  <a:latin typeface="+mn-ea"/>
                </a:rPr>
                <a:t>3</a:t>
              </a: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차년도 기술개발 내용</a:t>
              </a:r>
              <a:endParaRPr lang="en-US" sz="1400" dirty="0">
                <a:latin typeface="+mn-ea"/>
              </a:endParaRP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7C1BFC06-5309-8C35-2EE9-13B800941A50}"/>
              </a:ext>
            </a:extLst>
          </p:cNvPr>
          <p:cNvGrpSpPr/>
          <p:nvPr/>
        </p:nvGrpSpPr>
        <p:grpSpPr>
          <a:xfrm>
            <a:off x="272561" y="3608726"/>
            <a:ext cx="8598877" cy="1060576"/>
            <a:chOff x="272561" y="3950548"/>
            <a:chExt cx="8598877" cy="1060576"/>
          </a:xfrm>
        </p:grpSpPr>
        <p:sp>
          <p:nvSpPr>
            <p:cNvPr id="51" name="Shape 6">
              <a:extLst>
                <a:ext uri="{FF2B5EF4-FFF2-40B4-BE49-F238E27FC236}">
                  <a16:creationId xmlns:a16="http://schemas.microsoft.com/office/drawing/2014/main" id="{E5F5C8BE-72A6-6042-D734-49EE8FBBE121}"/>
                </a:ext>
              </a:extLst>
            </p:cNvPr>
            <p:cNvSpPr/>
            <p:nvPr/>
          </p:nvSpPr>
          <p:spPr>
            <a:xfrm>
              <a:off x="272561" y="3950548"/>
              <a:ext cx="847577" cy="246330"/>
            </a:xfrm>
            <a:prstGeom prst="rect">
              <a:avLst/>
            </a:prstGeom>
            <a:solidFill>
              <a:srgbClr val="1CBED8"/>
            </a:solidFill>
            <a:ln w="12700">
              <a:noFill/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2" name="Text 7">
              <a:extLst>
                <a:ext uri="{FF2B5EF4-FFF2-40B4-BE49-F238E27FC236}">
                  <a16:creationId xmlns:a16="http://schemas.microsoft.com/office/drawing/2014/main" id="{324BD7F9-7363-A814-5463-03F01043298F}"/>
                </a:ext>
              </a:extLst>
            </p:cNvPr>
            <p:cNvSpPr/>
            <p:nvPr/>
          </p:nvSpPr>
          <p:spPr>
            <a:xfrm>
              <a:off x="318983" y="3950548"/>
              <a:ext cx="780053" cy="239295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100" b="1" dirty="0">
                  <a:solidFill>
                    <a:srgbClr val="FFFFFF"/>
                  </a:solidFill>
                  <a:latin typeface="+mn-ea"/>
                </a:rPr>
                <a:t>작성요령</a:t>
              </a:r>
              <a:endParaRPr lang="en-US" sz="1100" dirty="0">
                <a:latin typeface="+mn-ea"/>
              </a:endParaRPr>
            </a:p>
          </p:txBody>
        </p:sp>
        <p:sp>
          <p:nvSpPr>
            <p:cNvPr id="53" name="Shape 8">
              <a:extLst>
                <a:ext uri="{FF2B5EF4-FFF2-40B4-BE49-F238E27FC236}">
                  <a16:creationId xmlns:a16="http://schemas.microsoft.com/office/drawing/2014/main" id="{AA211E8C-ED08-7AA5-B1B2-35D9279AAB38}"/>
                </a:ext>
              </a:extLst>
            </p:cNvPr>
            <p:cNvSpPr/>
            <p:nvPr/>
          </p:nvSpPr>
          <p:spPr>
            <a:xfrm>
              <a:off x="279595" y="4196878"/>
              <a:ext cx="8591843" cy="794316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4" name="Text 9">
              <a:extLst>
                <a:ext uri="{FF2B5EF4-FFF2-40B4-BE49-F238E27FC236}">
                  <a16:creationId xmlns:a16="http://schemas.microsoft.com/office/drawing/2014/main" id="{15513484-16E0-C4F1-B8AE-EF6EC4B52ED7}"/>
                </a:ext>
              </a:extLst>
            </p:cNvPr>
            <p:cNvSpPr/>
            <p:nvPr/>
          </p:nvSpPr>
          <p:spPr>
            <a:xfrm>
              <a:off x="328830" y="4329350"/>
              <a:ext cx="8486335" cy="68177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1.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개발하고자 하는 주요 핵심기술 및 단계별 목표 달성을 위한 기술개발방법 위주로 서술</a:t>
              </a:r>
            </a:p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2.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기술개발의 최종 목표와 </a:t>
              </a:r>
              <a:r>
                <a:rPr lang="ko-KR" altLang="en-US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연차별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개발 목표 및 내용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․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범위를 기술적 측면에서 명확성과 상호연계성이 유지되도록 개조식으로 구체적으로 서술</a:t>
              </a:r>
            </a:p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3. </a:t>
              </a:r>
              <a:r>
                <a:rPr lang="ko-KR" altLang="en-US" sz="9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연차별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주요 개발 내용 작성 시 시제품이 제작되는 경우 제작할 시제품의 목표</a:t>
              </a:r>
              <a:r>
                <a:rPr lang="en-US" altLang="ko-KR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사양</a:t>
              </a:r>
              <a:r>
                <a:rPr lang="en-US" altLang="ko-KR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성능</a:t>
              </a:r>
              <a:r>
                <a:rPr lang="en-US" altLang="ko-KR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용도</a:t>
              </a:r>
              <a:r>
                <a:rPr lang="en-US" altLang="ko-KR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기능 등을 명시</a:t>
              </a:r>
              <a:r>
                <a:rPr lang="en-US" altLang="ko-KR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(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총 개발기간에 해당되는 </a:t>
              </a:r>
              <a:r>
                <a:rPr lang="ko-KR" altLang="en-US" sz="9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연차별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사항 기입</a:t>
              </a:r>
              <a:r>
                <a:rPr lang="en-US" altLang="ko-KR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)</a:t>
              </a:r>
            </a:p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4.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전문가 활용 내용이 있을 경우 반드시 작성</a:t>
              </a:r>
              <a:endParaRPr lang="en-US" altLang="ko-KR" sz="9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5.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글로벌 </a:t>
              </a:r>
              <a:r>
                <a:rPr lang="ko-KR" altLang="en-US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팁스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신청기업은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5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차년도까지 항목 추가 작성</a:t>
              </a:r>
            </a:p>
            <a:p>
              <a:endParaRPr lang="ko-KR" altLang="en-US" sz="9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sp>
        <p:nvSpPr>
          <p:cNvPr id="3" name="Text 3">
            <a:extLst>
              <a:ext uri="{FF2B5EF4-FFF2-40B4-BE49-F238E27FC236}">
                <a16:creationId xmlns:a16="http://schemas.microsoft.com/office/drawing/2014/main" id="{B024D6E2-647C-7447-867B-F853B445DACE}"/>
              </a:ext>
            </a:extLst>
          </p:cNvPr>
          <p:cNvSpPr/>
          <p:nvPr/>
        </p:nvSpPr>
        <p:spPr>
          <a:xfrm>
            <a:off x="8855614" y="4825922"/>
            <a:ext cx="20398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8</a:t>
            </a:r>
          </a:p>
        </p:txBody>
      </p:sp>
      <p:sp>
        <p:nvSpPr>
          <p:cNvPr id="5" name="Text 15">
            <a:extLst>
              <a:ext uri="{FF2B5EF4-FFF2-40B4-BE49-F238E27FC236}">
                <a16:creationId xmlns:a16="http://schemas.microsoft.com/office/drawing/2014/main" id="{8DEB6233-D349-4B19-F32C-2C8291054D85}"/>
              </a:ext>
            </a:extLst>
          </p:cNvPr>
          <p:cNvSpPr/>
          <p:nvPr/>
        </p:nvSpPr>
        <p:spPr>
          <a:xfrm>
            <a:off x="358724" y="1307607"/>
            <a:ext cx="5591910" cy="2293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888888"/>
                </a:solidFill>
                <a:latin typeface="+mn-ea"/>
              </a:rPr>
              <a:t>※ </a:t>
            </a:r>
            <a:r>
              <a:rPr lang="ko-KR" altLang="en-US" sz="850" dirty="0" err="1">
                <a:solidFill>
                  <a:srgbClr val="888888"/>
                </a:solidFill>
                <a:latin typeface="+mn-ea"/>
              </a:rPr>
              <a:t>연차별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 주관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·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공동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·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위탁기관의 개발 내용 및 방법을 구체적으로 기재 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(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슬라이드 추가 가능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)</a:t>
            </a:r>
            <a:endParaRPr lang="ko-KR" altLang="en-US" sz="850" dirty="0">
              <a:solidFill>
                <a:srgbClr val="888888"/>
              </a:solidFill>
              <a:latin typeface="+mn-ea"/>
            </a:endParaRPr>
          </a:p>
        </p:txBody>
      </p:sp>
      <p:graphicFrame>
        <p:nvGraphicFramePr>
          <p:cNvPr id="9" name="Table 0">
            <a:extLst>
              <a:ext uri="{FF2B5EF4-FFF2-40B4-BE49-F238E27FC236}">
                <a16:creationId xmlns:a16="http://schemas.microsoft.com/office/drawing/2014/main" id="{189ECAC8-E724-865B-5AD2-BD2D243532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1718081"/>
              </p:ext>
            </p:extLst>
          </p:nvPr>
        </p:nvGraphicFramePr>
        <p:xfrm>
          <a:off x="351689" y="1601179"/>
          <a:ext cx="8456441" cy="1661004"/>
        </p:xfrm>
        <a:graphic>
          <a:graphicData uri="http://schemas.openxmlformats.org/drawingml/2006/table">
            <a:tbl>
              <a:tblPr/>
              <a:tblGrid>
                <a:gridCol w="14911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652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8171">
                <a:tc gridSpan="2"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  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3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차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년도</a:t>
                      </a:r>
                      <a:endParaRPr lang="en-US" sz="1000" b="1" dirty="0">
                        <a:solidFill>
                          <a:srgbClr val="FFFFFF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38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주관기관 개발내용</a:t>
                      </a: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238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주관기관 개발방법</a:t>
                      </a:r>
                      <a:endParaRPr lang="en-US" altLang="ko-KR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238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ko-KR" sz="900" b="1" dirty="0" err="1">
                          <a:solidFill>
                            <a:srgbClr val="1B3A6B"/>
                          </a:solidFill>
                        </a:rPr>
                        <a:t>공동·위탁기관</a:t>
                      </a:r>
                      <a:r>
                        <a:rPr lang="en-US" altLang="ko-KR" sz="900" b="1" dirty="0">
                          <a:solidFill>
                            <a:srgbClr val="1B3A6B"/>
                          </a:solidFill>
                        </a:rPr>
                        <a:t> </a:t>
                      </a:r>
                      <a:r>
                        <a:rPr lang="en-US" altLang="ko-KR" sz="900" b="1" dirty="0" err="1">
                          <a:solidFill>
                            <a:srgbClr val="1B3A6B"/>
                          </a:solidFill>
                        </a:rPr>
                        <a:t>개발내용</a:t>
                      </a:r>
                      <a:endParaRPr lang="en-US" altLang="ko-KR" sz="900" dirty="0"/>
                    </a:p>
                    <a:p>
                      <a:pPr marL="0" indent="0" algn="ctr">
                        <a:buNone/>
                      </a:pPr>
                      <a:r>
                        <a:rPr lang="en-US" altLang="ko-KR" sz="900" b="1" dirty="0">
                          <a:solidFill>
                            <a:srgbClr val="1B3A6B"/>
                          </a:solidFill>
                        </a:rPr>
                        <a:t>(</a:t>
                      </a:r>
                      <a:r>
                        <a:rPr lang="en-US" altLang="ko-KR" sz="900" b="1" dirty="0" err="1">
                          <a:solidFill>
                            <a:srgbClr val="1B3A6B"/>
                          </a:solidFill>
                        </a:rPr>
                        <a:t>해당</a:t>
                      </a:r>
                      <a:r>
                        <a:rPr lang="en-US" altLang="ko-KR" sz="900" b="1" dirty="0">
                          <a:solidFill>
                            <a:srgbClr val="1B3A6B"/>
                          </a:solidFill>
                        </a:rPr>
                        <a:t> 시)</a:t>
                      </a:r>
                      <a:endParaRPr lang="en-US" altLang="ko-KR" sz="90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  <a:p>
                      <a:pPr marL="0" indent="0">
                        <a:buNone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74378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13003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2.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기술개발 방법 및 내용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4C0105D7-604C-FF8B-C0D2-54871ACF9E9D}"/>
              </a:ext>
            </a:extLst>
          </p:cNvPr>
          <p:cNvGrpSpPr/>
          <p:nvPr/>
        </p:nvGrpSpPr>
        <p:grpSpPr>
          <a:xfrm>
            <a:off x="232115" y="950281"/>
            <a:ext cx="8691965" cy="2395646"/>
            <a:chOff x="232115" y="950281"/>
            <a:chExt cx="8691965" cy="2229569"/>
          </a:xfrm>
        </p:grpSpPr>
        <p:sp>
          <p:nvSpPr>
            <p:cNvPr id="8" name="Shape 5">
              <a:extLst>
                <a:ext uri="{FF2B5EF4-FFF2-40B4-BE49-F238E27FC236}">
                  <a16:creationId xmlns:a16="http://schemas.microsoft.com/office/drawing/2014/main" id="{87EC5BDB-D291-4773-14BF-15043F191C82}"/>
                </a:ext>
              </a:extLst>
            </p:cNvPr>
            <p:cNvSpPr/>
            <p:nvPr/>
          </p:nvSpPr>
          <p:spPr>
            <a:xfrm>
              <a:off x="232115" y="950281"/>
              <a:ext cx="8691965" cy="222956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3" name="Text 7">
              <a:extLst>
                <a:ext uri="{FF2B5EF4-FFF2-40B4-BE49-F238E27FC236}">
                  <a16:creationId xmlns:a16="http://schemas.microsoft.com/office/drawing/2014/main" id="{C7EC615B-FFF6-51CE-FAA7-61A68BF5F9F7}"/>
                </a:ext>
              </a:extLst>
            </p:cNvPr>
            <p:cNvSpPr/>
            <p:nvPr/>
          </p:nvSpPr>
          <p:spPr>
            <a:xfrm>
              <a:off x="327776" y="996002"/>
              <a:ext cx="771260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500" b="1">
                  <a:solidFill>
                    <a:srgbClr val="1B3A6B"/>
                  </a:solidFill>
                  <a:latin typeface="+mn-ea"/>
                </a:rPr>
                <a:t>2-</a:t>
              </a:r>
              <a:r>
                <a:rPr lang="en-US" sz="1500" b="1">
                  <a:solidFill>
                    <a:srgbClr val="1B3A6B"/>
                  </a:solidFill>
                  <a:latin typeface="+mn-ea"/>
                </a:rPr>
                <a:t>3</a:t>
              </a: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18" name="Text 8">
              <a:extLst>
                <a:ext uri="{FF2B5EF4-FFF2-40B4-BE49-F238E27FC236}">
                  <a16:creationId xmlns:a16="http://schemas.microsoft.com/office/drawing/2014/main" id="{203AB39E-6598-7B7D-CA0D-495EEA312588}"/>
                </a:ext>
              </a:extLst>
            </p:cNvPr>
            <p:cNvSpPr/>
            <p:nvPr/>
          </p:nvSpPr>
          <p:spPr>
            <a:xfrm>
              <a:off x="755156" y="988968"/>
              <a:ext cx="2498134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400" b="1" dirty="0">
                  <a:solidFill>
                    <a:srgbClr val="1B3A6B"/>
                  </a:solidFill>
                  <a:latin typeface="+mn-ea"/>
                </a:rPr>
                <a:t>4</a:t>
              </a: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차년도 기술개발과제 내용</a:t>
              </a:r>
              <a:endParaRPr lang="en-US" sz="1400" dirty="0">
                <a:latin typeface="+mn-ea"/>
              </a:endParaRP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7C1BFC06-5309-8C35-2EE9-13B800941A50}"/>
              </a:ext>
            </a:extLst>
          </p:cNvPr>
          <p:cNvGrpSpPr/>
          <p:nvPr/>
        </p:nvGrpSpPr>
        <p:grpSpPr>
          <a:xfrm>
            <a:off x="272561" y="3608726"/>
            <a:ext cx="8598877" cy="1060576"/>
            <a:chOff x="272561" y="3950548"/>
            <a:chExt cx="8598877" cy="1060576"/>
          </a:xfrm>
        </p:grpSpPr>
        <p:sp>
          <p:nvSpPr>
            <p:cNvPr id="51" name="Shape 6">
              <a:extLst>
                <a:ext uri="{FF2B5EF4-FFF2-40B4-BE49-F238E27FC236}">
                  <a16:creationId xmlns:a16="http://schemas.microsoft.com/office/drawing/2014/main" id="{E5F5C8BE-72A6-6042-D734-49EE8FBBE121}"/>
                </a:ext>
              </a:extLst>
            </p:cNvPr>
            <p:cNvSpPr/>
            <p:nvPr/>
          </p:nvSpPr>
          <p:spPr>
            <a:xfrm>
              <a:off x="272561" y="3950548"/>
              <a:ext cx="847577" cy="246330"/>
            </a:xfrm>
            <a:prstGeom prst="rect">
              <a:avLst/>
            </a:prstGeom>
            <a:solidFill>
              <a:srgbClr val="1CBED8"/>
            </a:solidFill>
            <a:ln w="12700">
              <a:noFill/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2" name="Text 7">
              <a:extLst>
                <a:ext uri="{FF2B5EF4-FFF2-40B4-BE49-F238E27FC236}">
                  <a16:creationId xmlns:a16="http://schemas.microsoft.com/office/drawing/2014/main" id="{324BD7F9-7363-A814-5463-03F01043298F}"/>
                </a:ext>
              </a:extLst>
            </p:cNvPr>
            <p:cNvSpPr/>
            <p:nvPr/>
          </p:nvSpPr>
          <p:spPr>
            <a:xfrm>
              <a:off x="318983" y="3950548"/>
              <a:ext cx="780053" cy="239295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100" b="1" dirty="0">
                  <a:solidFill>
                    <a:srgbClr val="FFFFFF"/>
                  </a:solidFill>
                  <a:latin typeface="+mn-ea"/>
                </a:rPr>
                <a:t>작성요령</a:t>
              </a:r>
              <a:endParaRPr lang="en-US" sz="1100" dirty="0">
                <a:latin typeface="+mn-ea"/>
              </a:endParaRPr>
            </a:p>
          </p:txBody>
        </p:sp>
        <p:sp>
          <p:nvSpPr>
            <p:cNvPr id="53" name="Shape 8">
              <a:extLst>
                <a:ext uri="{FF2B5EF4-FFF2-40B4-BE49-F238E27FC236}">
                  <a16:creationId xmlns:a16="http://schemas.microsoft.com/office/drawing/2014/main" id="{AA211E8C-ED08-7AA5-B1B2-35D9279AAB38}"/>
                </a:ext>
              </a:extLst>
            </p:cNvPr>
            <p:cNvSpPr/>
            <p:nvPr/>
          </p:nvSpPr>
          <p:spPr>
            <a:xfrm>
              <a:off x="279595" y="4196878"/>
              <a:ext cx="8591843" cy="794316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4" name="Text 9">
              <a:extLst>
                <a:ext uri="{FF2B5EF4-FFF2-40B4-BE49-F238E27FC236}">
                  <a16:creationId xmlns:a16="http://schemas.microsoft.com/office/drawing/2014/main" id="{15513484-16E0-C4F1-B8AE-EF6EC4B52ED7}"/>
                </a:ext>
              </a:extLst>
            </p:cNvPr>
            <p:cNvSpPr/>
            <p:nvPr/>
          </p:nvSpPr>
          <p:spPr>
            <a:xfrm>
              <a:off x="328830" y="4329350"/>
              <a:ext cx="8486335" cy="68177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1.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개발하고자 하는 주요 핵심기술 및 단계별 목표 달성을 위한 기술개발방법 위주로 서술</a:t>
              </a:r>
            </a:p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2.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기술개발의 최종 목표와 </a:t>
              </a:r>
              <a:r>
                <a:rPr lang="ko-KR" altLang="en-US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연차별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개발 목표 및 내용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․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범위를 기술적 측면에서 명확성과 상호연계성이 유지되도록 개조식으로 구체적으로 서술</a:t>
              </a:r>
            </a:p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3. </a:t>
              </a:r>
              <a:r>
                <a:rPr lang="ko-KR" altLang="en-US" sz="9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연차별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주요 개발 내용 작성 시 시제품이 제작되는 경우 제작할 시제품의 목표</a:t>
              </a:r>
              <a:r>
                <a:rPr lang="en-US" altLang="ko-KR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사양</a:t>
              </a:r>
              <a:r>
                <a:rPr lang="en-US" altLang="ko-KR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성능</a:t>
              </a:r>
              <a:r>
                <a:rPr lang="en-US" altLang="ko-KR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용도</a:t>
              </a:r>
              <a:r>
                <a:rPr lang="en-US" altLang="ko-KR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기능 등을 명시</a:t>
              </a:r>
              <a:r>
                <a:rPr lang="en-US" altLang="ko-KR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(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총 개발기간에 해당되는 </a:t>
              </a:r>
              <a:r>
                <a:rPr lang="ko-KR" altLang="en-US" sz="9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연차별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사항 기입</a:t>
              </a:r>
              <a:r>
                <a:rPr lang="en-US" altLang="ko-KR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)</a:t>
              </a:r>
            </a:p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4.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전문가 활용 내용이 있을 경우 반드시 작성</a:t>
              </a:r>
              <a:endParaRPr lang="en-US" altLang="ko-KR" sz="9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5.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글로벌 </a:t>
              </a:r>
              <a:r>
                <a:rPr lang="ko-KR" altLang="en-US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팁스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신청기업은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5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차년도까지 항목 추가 작성</a:t>
              </a:r>
            </a:p>
            <a:p>
              <a:endParaRPr lang="ko-KR" altLang="en-US" sz="9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sp>
        <p:nvSpPr>
          <p:cNvPr id="3" name="Text 3">
            <a:extLst>
              <a:ext uri="{FF2B5EF4-FFF2-40B4-BE49-F238E27FC236}">
                <a16:creationId xmlns:a16="http://schemas.microsoft.com/office/drawing/2014/main" id="{B024D6E2-647C-7447-867B-F853B445DACE}"/>
              </a:ext>
            </a:extLst>
          </p:cNvPr>
          <p:cNvSpPr/>
          <p:nvPr/>
        </p:nvSpPr>
        <p:spPr>
          <a:xfrm>
            <a:off x="8855614" y="4825922"/>
            <a:ext cx="20398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9</a:t>
            </a:r>
          </a:p>
        </p:txBody>
      </p:sp>
      <p:sp>
        <p:nvSpPr>
          <p:cNvPr id="5" name="Text 15">
            <a:extLst>
              <a:ext uri="{FF2B5EF4-FFF2-40B4-BE49-F238E27FC236}">
                <a16:creationId xmlns:a16="http://schemas.microsoft.com/office/drawing/2014/main" id="{8DEB6233-D349-4B19-F32C-2C8291054D85}"/>
              </a:ext>
            </a:extLst>
          </p:cNvPr>
          <p:cNvSpPr/>
          <p:nvPr/>
        </p:nvSpPr>
        <p:spPr>
          <a:xfrm>
            <a:off x="358724" y="1307607"/>
            <a:ext cx="5591910" cy="2293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888888"/>
                </a:solidFill>
                <a:latin typeface="+mn-ea"/>
              </a:rPr>
              <a:t>※ </a:t>
            </a:r>
            <a:r>
              <a:rPr lang="ko-KR" altLang="en-US" sz="850" dirty="0" err="1">
                <a:solidFill>
                  <a:srgbClr val="888888"/>
                </a:solidFill>
                <a:latin typeface="+mn-ea"/>
              </a:rPr>
              <a:t>연차별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 주관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·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공동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·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위탁기관의 개발 내용 및 방법을 구체적으로 기재 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(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슬라이드 추가 가능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)</a:t>
            </a:r>
            <a:endParaRPr lang="ko-KR" altLang="en-US" sz="850" dirty="0">
              <a:solidFill>
                <a:srgbClr val="888888"/>
              </a:solidFill>
              <a:latin typeface="+mn-ea"/>
            </a:endParaRPr>
          </a:p>
        </p:txBody>
      </p:sp>
      <p:graphicFrame>
        <p:nvGraphicFramePr>
          <p:cNvPr id="9" name="Table 0">
            <a:extLst>
              <a:ext uri="{FF2B5EF4-FFF2-40B4-BE49-F238E27FC236}">
                <a16:creationId xmlns:a16="http://schemas.microsoft.com/office/drawing/2014/main" id="{189ECAC8-E724-865B-5AD2-BD2D243532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5379011"/>
              </p:ext>
            </p:extLst>
          </p:nvPr>
        </p:nvGraphicFramePr>
        <p:xfrm>
          <a:off x="351689" y="1601179"/>
          <a:ext cx="8456441" cy="1661004"/>
        </p:xfrm>
        <a:graphic>
          <a:graphicData uri="http://schemas.openxmlformats.org/drawingml/2006/table">
            <a:tbl>
              <a:tblPr/>
              <a:tblGrid>
                <a:gridCol w="14911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652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8171">
                <a:tc gridSpan="2"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  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4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차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년도</a:t>
                      </a:r>
                      <a:endParaRPr lang="en-US" sz="1000" b="1" dirty="0">
                        <a:solidFill>
                          <a:srgbClr val="FFFFFF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38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주관기관 개발내용</a:t>
                      </a: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238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주관기관 개발방법</a:t>
                      </a:r>
                      <a:endParaRPr lang="en-US" altLang="ko-KR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238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ko-KR" sz="900" b="1" dirty="0" err="1">
                          <a:solidFill>
                            <a:srgbClr val="1B3A6B"/>
                          </a:solidFill>
                        </a:rPr>
                        <a:t>공동·위탁기관</a:t>
                      </a:r>
                      <a:r>
                        <a:rPr lang="en-US" altLang="ko-KR" sz="900" b="1" dirty="0">
                          <a:solidFill>
                            <a:srgbClr val="1B3A6B"/>
                          </a:solidFill>
                        </a:rPr>
                        <a:t> </a:t>
                      </a:r>
                      <a:r>
                        <a:rPr lang="en-US" altLang="ko-KR" sz="900" b="1" dirty="0" err="1">
                          <a:solidFill>
                            <a:srgbClr val="1B3A6B"/>
                          </a:solidFill>
                        </a:rPr>
                        <a:t>개발내용</a:t>
                      </a:r>
                      <a:endParaRPr lang="en-US" altLang="ko-KR" sz="900" dirty="0"/>
                    </a:p>
                    <a:p>
                      <a:pPr marL="0" indent="0" algn="ctr">
                        <a:buNone/>
                      </a:pPr>
                      <a:r>
                        <a:rPr lang="en-US" altLang="ko-KR" sz="900" b="1" dirty="0">
                          <a:solidFill>
                            <a:srgbClr val="1B3A6B"/>
                          </a:solidFill>
                        </a:rPr>
                        <a:t>(</a:t>
                      </a:r>
                      <a:r>
                        <a:rPr lang="en-US" altLang="ko-KR" sz="900" b="1" dirty="0" err="1">
                          <a:solidFill>
                            <a:srgbClr val="1B3A6B"/>
                          </a:solidFill>
                        </a:rPr>
                        <a:t>해당</a:t>
                      </a:r>
                      <a:r>
                        <a:rPr lang="en-US" altLang="ko-KR" sz="900" b="1" dirty="0">
                          <a:solidFill>
                            <a:srgbClr val="1B3A6B"/>
                          </a:solidFill>
                        </a:rPr>
                        <a:t> 시)</a:t>
                      </a:r>
                      <a:endParaRPr lang="en-US" altLang="ko-KR" sz="90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  <a:p>
                      <a:pPr marL="0" indent="0">
                        <a:buNone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74378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1363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2.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기술개발 방법 및 내용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4C0105D7-604C-FF8B-C0D2-54871ACF9E9D}"/>
              </a:ext>
            </a:extLst>
          </p:cNvPr>
          <p:cNvGrpSpPr/>
          <p:nvPr/>
        </p:nvGrpSpPr>
        <p:grpSpPr>
          <a:xfrm>
            <a:off x="232115" y="904560"/>
            <a:ext cx="8691965" cy="3193812"/>
            <a:chOff x="232115" y="950280"/>
            <a:chExt cx="8691965" cy="2972402"/>
          </a:xfrm>
        </p:grpSpPr>
        <p:sp>
          <p:nvSpPr>
            <p:cNvPr id="8" name="Shape 5">
              <a:extLst>
                <a:ext uri="{FF2B5EF4-FFF2-40B4-BE49-F238E27FC236}">
                  <a16:creationId xmlns:a16="http://schemas.microsoft.com/office/drawing/2014/main" id="{87EC5BDB-D291-4773-14BF-15043F191C82}"/>
                </a:ext>
              </a:extLst>
            </p:cNvPr>
            <p:cNvSpPr/>
            <p:nvPr/>
          </p:nvSpPr>
          <p:spPr>
            <a:xfrm>
              <a:off x="232115" y="950280"/>
              <a:ext cx="8691965" cy="2972402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3" name="Text 7">
              <a:extLst>
                <a:ext uri="{FF2B5EF4-FFF2-40B4-BE49-F238E27FC236}">
                  <a16:creationId xmlns:a16="http://schemas.microsoft.com/office/drawing/2014/main" id="{C7EC615B-FFF6-51CE-FAA7-61A68BF5F9F7}"/>
                </a:ext>
              </a:extLst>
            </p:cNvPr>
            <p:cNvSpPr/>
            <p:nvPr/>
          </p:nvSpPr>
          <p:spPr>
            <a:xfrm>
              <a:off x="327776" y="996002"/>
              <a:ext cx="624724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500" b="1" dirty="0">
                  <a:solidFill>
                    <a:srgbClr val="1B3A6B"/>
                  </a:solidFill>
                  <a:latin typeface="+mn-ea"/>
                </a:rPr>
                <a:t>2-3</a:t>
              </a: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18" name="Text 8">
              <a:extLst>
                <a:ext uri="{FF2B5EF4-FFF2-40B4-BE49-F238E27FC236}">
                  <a16:creationId xmlns:a16="http://schemas.microsoft.com/office/drawing/2014/main" id="{203AB39E-6598-7B7D-CA0D-495EEA312588}"/>
                </a:ext>
              </a:extLst>
            </p:cNvPr>
            <p:cNvSpPr/>
            <p:nvPr/>
          </p:nvSpPr>
          <p:spPr>
            <a:xfrm>
              <a:off x="755155" y="988968"/>
              <a:ext cx="3470407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기술개발 수행일정</a:t>
              </a:r>
              <a:endParaRPr lang="en-US" sz="1400" dirty="0">
                <a:latin typeface="+mn-ea"/>
              </a:endParaRP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7C1BFC06-5309-8C35-2EE9-13B800941A50}"/>
              </a:ext>
            </a:extLst>
          </p:cNvPr>
          <p:cNvGrpSpPr/>
          <p:nvPr/>
        </p:nvGrpSpPr>
        <p:grpSpPr>
          <a:xfrm>
            <a:off x="272561" y="4208113"/>
            <a:ext cx="8598877" cy="725934"/>
            <a:chOff x="272561" y="3950548"/>
            <a:chExt cx="8598877" cy="687718"/>
          </a:xfrm>
        </p:grpSpPr>
        <p:sp>
          <p:nvSpPr>
            <p:cNvPr id="51" name="Shape 6">
              <a:extLst>
                <a:ext uri="{FF2B5EF4-FFF2-40B4-BE49-F238E27FC236}">
                  <a16:creationId xmlns:a16="http://schemas.microsoft.com/office/drawing/2014/main" id="{E5F5C8BE-72A6-6042-D734-49EE8FBBE121}"/>
                </a:ext>
              </a:extLst>
            </p:cNvPr>
            <p:cNvSpPr/>
            <p:nvPr/>
          </p:nvSpPr>
          <p:spPr>
            <a:xfrm>
              <a:off x="272561" y="3950548"/>
              <a:ext cx="847577" cy="246330"/>
            </a:xfrm>
            <a:prstGeom prst="rect">
              <a:avLst/>
            </a:prstGeom>
            <a:solidFill>
              <a:srgbClr val="1CBED8"/>
            </a:solidFill>
            <a:ln w="12700">
              <a:noFill/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2" name="Text 7">
              <a:extLst>
                <a:ext uri="{FF2B5EF4-FFF2-40B4-BE49-F238E27FC236}">
                  <a16:creationId xmlns:a16="http://schemas.microsoft.com/office/drawing/2014/main" id="{324BD7F9-7363-A814-5463-03F01043298F}"/>
                </a:ext>
              </a:extLst>
            </p:cNvPr>
            <p:cNvSpPr/>
            <p:nvPr/>
          </p:nvSpPr>
          <p:spPr>
            <a:xfrm>
              <a:off x="318983" y="3950548"/>
              <a:ext cx="780053" cy="239295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100" b="1" dirty="0">
                  <a:solidFill>
                    <a:srgbClr val="FFFFFF"/>
                  </a:solidFill>
                  <a:latin typeface="+mn-ea"/>
                </a:rPr>
                <a:t>작성요령</a:t>
              </a:r>
              <a:endParaRPr lang="en-US" sz="1100" dirty="0">
                <a:latin typeface="+mn-ea"/>
              </a:endParaRPr>
            </a:p>
          </p:txBody>
        </p:sp>
        <p:sp>
          <p:nvSpPr>
            <p:cNvPr id="53" name="Shape 8">
              <a:extLst>
                <a:ext uri="{FF2B5EF4-FFF2-40B4-BE49-F238E27FC236}">
                  <a16:creationId xmlns:a16="http://schemas.microsoft.com/office/drawing/2014/main" id="{AA211E8C-ED08-7AA5-B1B2-35D9279AAB38}"/>
                </a:ext>
              </a:extLst>
            </p:cNvPr>
            <p:cNvSpPr/>
            <p:nvPr/>
          </p:nvSpPr>
          <p:spPr>
            <a:xfrm>
              <a:off x="279595" y="4196878"/>
              <a:ext cx="8591843" cy="434355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4" name="Text 9">
              <a:extLst>
                <a:ext uri="{FF2B5EF4-FFF2-40B4-BE49-F238E27FC236}">
                  <a16:creationId xmlns:a16="http://schemas.microsoft.com/office/drawing/2014/main" id="{15513484-16E0-C4F1-B8AE-EF6EC4B52ED7}"/>
                </a:ext>
              </a:extLst>
            </p:cNvPr>
            <p:cNvSpPr/>
            <p:nvPr/>
          </p:nvSpPr>
          <p:spPr>
            <a:xfrm>
              <a:off x="328830" y="4202783"/>
              <a:ext cx="8486335" cy="435483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-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기술개발기간 시작 월부터 적용하여 작성해야 하며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기관별 개발내용을 세부적으로 작성</a:t>
              </a:r>
            </a:p>
            <a:p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 예</a:t>
              </a:r>
              <a:r>
                <a:rPr lang="en-US" altLang="ko-KR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) </a:t>
              </a: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기술개발시작 월이 </a:t>
              </a:r>
              <a:r>
                <a:rPr lang="en-US" altLang="ko-KR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6</a:t>
              </a: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월인 경우 기술개발기간 </a:t>
              </a:r>
              <a:r>
                <a:rPr lang="en-US" altLang="ko-KR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1</a:t>
              </a:r>
              <a:r>
                <a:rPr lang="ko-KR" altLang="en-US" sz="900" i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부터 작성</a:t>
              </a:r>
              <a:endParaRPr lang="en-US" altLang="ko-KR" sz="900" i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  <a:p>
              <a:r>
                <a:rPr lang="en-US" altLang="ko-KR" sz="9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- </a:t>
              </a:r>
              <a:r>
                <a:rPr lang="ko-KR" altLang="en-US" sz="9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글로벌 팁스 신청기업은 </a:t>
              </a:r>
              <a:r>
                <a:rPr lang="en-US" altLang="ko-KR" sz="9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5</a:t>
              </a:r>
              <a:r>
                <a:rPr lang="ko-KR" altLang="en-US" sz="9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차년도까지 항목 추가 작성</a:t>
              </a:r>
            </a:p>
          </p:txBody>
        </p:sp>
      </p:grpSp>
      <p:sp>
        <p:nvSpPr>
          <p:cNvPr id="3" name="Text 3">
            <a:extLst>
              <a:ext uri="{FF2B5EF4-FFF2-40B4-BE49-F238E27FC236}">
                <a16:creationId xmlns:a16="http://schemas.microsoft.com/office/drawing/2014/main" id="{B024D6E2-647C-7447-867B-F853B445DACE}"/>
              </a:ext>
            </a:extLst>
          </p:cNvPr>
          <p:cNvSpPr/>
          <p:nvPr/>
        </p:nvSpPr>
        <p:spPr>
          <a:xfrm>
            <a:off x="8785275" y="4825922"/>
            <a:ext cx="316525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10</a:t>
            </a:r>
          </a:p>
        </p:txBody>
      </p:sp>
      <p:sp>
        <p:nvSpPr>
          <p:cNvPr id="5" name="Text 15">
            <a:extLst>
              <a:ext uri="{FF2B5EF4-FFF2-40B4-BE49-F238E27FC236}">
                <a16:creationId xmlns:a16="http://schemas.microsoft.com/office/drawing/2014/main" id="{8DEB6233-D349-4B19-F32C-2C8291054D85}"/>
              </a:ext>
            </a:extLst>
          </p:cNvPr>
          <p:cNvSpPr/>
          <p:nvPr/>
        </p:nvSpPr>
        <p:spPr>
          <a:xfrm>
            <a:off x="358724" y="1261887"/>
            <a:ext cx="5591910" cy="2293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888888"/>
                </a:solidFill>
                <a:latin typeface="+mn-ea"/>
              </a:rPr>
              <a:t>※ 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기술개발기간 동안 추진할 세부 과제를 월별 일정 제시</a:t>
            </a:r>
          </a:p>
        </p:txBody>
      </p:sp>
      <p:graphicFrame>
        <p:nvGraphicFramePr>
          <p:cNvPr id="7" name="Table 0">
            <a:extLst>
              <a:ext uri="{FF2B5EF4-FFF2-40B4-BE49-F238E27FC236}">
                <a16:creationId xmlns:a16="http://schemas.microsoft.com/office/drawing/2014/main" id="{28BC917D-7C1D-A89F-567C-6371A369FF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807938"/>
              </p:ext>
            </p:extLst>
          </p:nvPr>
        </p:nvGraphicFramePr>
        <p:xfrm>
          <a:off x="358724" y="1523547"/>
          <a:ext cx="8426550" cy="1992832"/>
        </p:xfrm>
        <a:graphic>
          <a:graphicData uri="http://schemas.openxmlformats.org/drawingml/2006/table">
            <a:tbl>
              <a:tblPr/>
              <a:tblGrid>
                <a:gridCol w="429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26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2171">
                  <a:extLst>
                    <a:ext uri="{9D8B030D-6E8A-4147-A177-3AD203B41FA5}">
                      <a16:colId xmlns:a16="http://schemas.microsoft.com/office/drawing/2014/main" val="2167091670"/>
                    </a:ext>
                  </a:extLst>
                </a:gridCol>
                <a:gridCol w="3574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74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574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743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5743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574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5743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5743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57436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57436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57436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57436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23177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dirty="0">
                          <a:solidFill>
                            <a:srgbClr val="FFFFFF"/>
                          </a:solidFill>
                        </a:rPr>
                        <a:t>연차</a:t>
                      </a:r>
                      <a:endParaRPr lang="en-US" sz="95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 err="1">
                          <a:solidFill>
                            <a:srgbClr val="FFFFFF"/>
                          </a:solidFill>
                        </a:rPr>
                        <a:t>세부</a:t>
                      </a:r>
                      <a:r>
                        <a:rPr lang="en-US" sz="950" b="1" dirty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ko-KR" altLang="en-US" sz="950" b="1" dirty="0">
                          <a:solidFill>
                            <a:srgbClr val="FFFFFF"/>
                          </a:solidFill>
                        </a:rPr>
                        <a:t>개발</a:t>
                      </a:r>
                      <a:r>
                        <a:rPr lang="en-US" sz="950" b="1" dirty="0" err="1">
                          <a:solidFill>
                            <a:srgbClr val="FFFFFF"/>
                          </a:solidFill>
                        </a:rPr>
                        <a:t>내용</a:t>
                      </a:r>
                      <a:endParaRPr lang="en-US" sz="95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dirty="0">
                          <a:solidFill>
                            <a:srgbClr val="FFFFFF"/>
                          </a:solidFill>
                        </a:rPr>
                        <a:t>수행기관</a:t>
                      </a:r>
                      <a:endParaRPr lang="en-US" sz="95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</a:rPr>
                        <a:t>1</a:t>
                      </a:r>
                      <a:endParaRPr lang="en-US" sz="95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</a:rPr>
                        <a:t>2</a:t>
                      </a:r>
                      <a:endParaRPr lang="en-US" sz="95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</a:rPr>
                        <a:t>3</a:t>
                      </a:r>
                      <a:endParaRPr lang="en-US" sz="95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</a:rPr>
                        <a:t>4</a:t>
                      </a:r>
                      <a:endParaRPr lang="en-US" sz="95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</a:rPr>
                        <a:t>5</a:t>
                      </a:r>
                      <a:endParaRPr lang="en-US" sz="95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</a:rPr>
                        <a:t>6</a:t>
                      </a:r>
                      <a:endParaRPr lang="en-US" sz="95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</a:rPr>
                        <a:t>7</a:t>
                      </a:r>
                      <a:endParaRPr lang="en-US" sz="95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</a:rPr>
                        <a:t>8</a:t>
                      </a:r>
                      <a:endParaRPr lang="en-US" sz="95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</a:rPr>
                        <a:t>9</a:t>
                      </a:r>
                      <a:endParaRPr lang="en-US" sz="95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</a:rPr>
                        <a:t>10</a:t>
                      </a:r>
                      <a:endParaRPr lang="en-US" sz="95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</a:rPr>
                        <a:t>11</a:t>
                      </a:r>
                      <a:endParaRPr lang="en-US" sz="95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</a:rPr>
                        <a:t>12</a:t>
                      </a:r>
                      <a:endParaRPr lang="en-US" sz="95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153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b="1" dirty="0">
                          <a:solidFill>
                            <a:srgbClr val="1B3A6B"/>
                          </a:solidFill>
                        </a:rPr>
                        <a:t>1차</a:t>
                      </a:r>
                      <a:endParaRPr lang="en-US" sz="90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(개발 내용 기재)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9153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b="1" dirty="0">
                          <a:solidFill>
                            <a:srgbClr val="1B3A6B"/>
                          </a:solidFill>
                        </a:rPr>
                        <a:t>2차</a:t>
                      </a:r>
                      <a:endParaRPr lang="en-US" sz="90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(개발 내용 기재)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9153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b="1" dirty="0">
                          <a:solidFill>
                            <a:srgbClr val="1B3A6B"/>
                          </a:solidFill>
                        </a:rPr>
                        <a:t>3차</a:t>
                      </a:r>
                      <a:endParaRPr lang="en-US" sz="90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(개발 내용 기재)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9153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b="1" dirty="0">
                          <a:solidFill>
                            <a:srgbClr val="1B3A6B"/>
                          </a:solidFill>
                        </a:rPr>
                        <a:t>4차</a:t>
                      </a:r>
                      <a:endParaRPr lang="en-US" sz="90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(개발 내용 기재)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" name="Text 9">
            <a:extLst>
              <a:ext uri="{FF2B5EF4-FFF2-40B4-BE49-F238E27FC236}">
                <a16:creationId xmlns:a16="http://schemas.microsoft.com/office/drawing/2014/main" id="{21C60C84-B94B-2996-8313-28B70198B535}"/>
              </a:ext>
            </a:extLst>
          </p:cNvPr>
          <p:cNvSpPr/>
          <p:nvPr/>
        </p:nvSpPr>
        <p:spPr>
          <a:xfrm>
            <a:off x="371615" y="3601519"/>
            <a:ext cx="8413659" cy="42611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900" dirty="0">
                <a:latin typeface="+mn-ea"/>
              </a:rPr>
              <a:t>(</a:t>
            </a:r>
            <a:r>
              <a:rPr lang="ko-KR" altLang="en-US" sz="900" dirty="0">
                <a:latin typeface="+mn-ea"/>
              </a:rPr>
              <a:t>주요 결과물</a:t>
            </a:r>
            <a:r>
              <a:rPr lang="en-US" altLang="ko-KR" sz="900" dirty="0">
                <a:latin typeface="+mn-ea"/>
              </a:rPr>
              <a:t>) </a:t>
            </a:r>
            <a:r>
              <a:rPr lang="ko-KR" altLang="en-US" sz="900" dirty="0">
                <a:latin typeface="+mn-ea"/>
              </a:rPr>
              <a:t>내용을 입력하세요</a:t>
            </a:r>
            <a:r>
              <a:rPr lang="en-US" altLang="ko-KR" sz="900" dirty="0">
                <a:latin typeface="+mn-ea"/>
              </a:rPr>
              <a:t>.</a:t>
            </a:r>
            <a:endParaRPr lang="en-US" sz="900" dirty="0">
              <a:latin typeface="+mn-ea"/>
            </a:endParaRPr>
          </a:p>
        </p:txBody>
      </p:sp>
      <p:sp>
        <p:nvSpPr>
          <p:cNvPr id="11" name="Shape 14">
            <a:extLst>
              <a:ext uri="{FF2B5EF4-FFF2-40B4-BE49-F238E27FC236}">
                <a16:creationId xmlns:a16="http://schemas.microsoft.com/office/drawing/2014/main" id="{CAB88222-5AE8-48F1-3B1D-5F3508A4A9A6}"/>
              </a:ext>
            </a:extLst>
          </p:cNvPr>
          <p:cNvSpPr/>
          <p:nvPr/>
        </p:nvSpPr>
        <p:spPr>
          <a:xfrm>
            <a:off x="334223" y="3603533"/>
            <a:ext cx="8496182" cy="425420"/>
          </a:xfrm>
          <a:prstGeom prst="rect">
            <a:avLst/>
          </a:prstGeom>
          <a:noFill/>
          <a:ln w="12700">
            <a:solidFill>
              <a:srgbClr val="D0D8E8"/>
            </a:solidFill>
            <a:prstDash val="dash"/>
          </a:ln>
        </p:spPr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362685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3.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선행 기술개발 및 차별성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A203F37C-A9C0-51AF-EA1D-0D88BD1B48D1}"/>
              </a:ext>
            </a:extLst>
          </p:cNvPr>
          <p:cNvGrpSpPr/>
          <p:nvPr/>
        </p:nvGrpSpPr>
        <p:grpSpPr>
          <a:xfrm>
            <a:off x="272561" y="4056055"/>
            <a:ext cx="8598877" cy="846536"/>
            <a:chOff x="272561" y="4056055"/>
            <a:chExt cx="8598877" cy="846536"/>
          </a:xfrm>
        </p:grpSpPr>
        <p:sp>
          <p:nvSpPr>
            <p:cNvPr id="51" name="Shape 6">
              <a:extLst>
                <a:ext uri="{FF2B5EF4-FFF2-40B4-BE49-F238E27FC236}">
                  <a16:creationId xmlns:a16="http://schemas.microsoft.com/office/drawing/2014/main" id="{E5F5C8BE-72A6-6042-D734-49EE8FBBE121}"/>
                </a:ext>
              </a:extLst>
            </p:cNvPr>
            <p:cNvSpPr/>
            <p:nvPr/>
          </p:nvSpPr>
          <p:spPr>
            <a:xfrm>
              <a:off x="272561" y="4056055"/>
              <a:ext cx="847577" cy="246330"/>
            </a:xfrm>
            <a:prstGeom prst="rect">
              <a:avLst/>
            </a:prstGeom>
            <a:solidFill>
              <a:srgbClr val="1CBED8"/>
            </a:solidFill>
            <a:ln w="12700">
              <a:noFill/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2" name="Text 7">
              <a:extLst>
                <a:ext uri="{FF2B5EF4-FFF2-40B4-BE49-F238E27FC236}">
                  <a16:creationId xmlns:a16="http://schemas.microsoft.com/office/drawing/2014/main" id="{324BD7F9-7363-A814-5463-03F01043298F}"/>
                </a:ext>
              </a:extLst>
            </p:cNvPr>
            <p:cNvSpPr/>
            <p:nvPr/>
          </p:nvSpPr>
          <p:spPr>
            <a:xfrm>
              <a:off x="318983" y="4056055"/>
              <a:ext cx="780053" cy="239295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100" b="1" dirty="0">
                  <a:solidFill>
                    <a:srgbClr val="FFFFFF"/>
                  </a:solidFill>
                  <a:latin typeface="+mn-ea"/>
                </a:rPr>
                <a:t>작성요령</a:t>
              </a:r>
              <a:endParaRPr lang="en-US" sz="1100" dirty="0">
                <a:latin typeface="+mn-ea"/>
              </a:endParaRPr>
            </a:p>
          </p:txBody>
        </p:sp>
        <p:sp>
          <p:nvSpPr>
            <p:cNvPr id="53" name="Shape 8">
              <a:extLst>
                <a:ext uri="{FF2B5EF4-FFF2-40B4-BE49-F238E27FC236}">
                  <a16:creationId xmlns:a16="http://schemas.microsoft.com/office/drawing/2014/main" id="{AA211E8C-ED08-7AA5-B1B2-35D9279AAB38}"/>
                </a:ext>
              </a:extLst>
            </p:cNvPr>
            <p:cNvSpPr/>
            <p:nvPr/>
          </p:nvSpPr>
          <p:spPr>
            <a:xfrm>
              <a:off x="279595" y="4302385"/>
              <a:ext cx="8591843" cy="600206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4" name="Text 9">
              <a:extLst>
                <a:ext uri="{FF2B5EF4-FFF2-40B4-BE49-F238E27FC236}">
                  <a16:creationId xmlns:a16="http://schemas.microsoft.com/office/drawing/2014/main" id="{15513484-16E0-C4F1-B8AE-EF6EC4B52ED7}"/>
                </a:ext>
              </a:extLst>
            </p:cNvPr>
            <p:cNvSpPr/>
            <p:nvPr/>
          </p:nvSpPr>
          <p:spPr>
            <a:xfrm>
              <a:off x="328830" y="4379759"/>
              <a:ext cx="8486335" cy="45249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3-1</a:t>
              </a:r>
              <a:r>
                <a:rPr 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.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(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선행 기술개발 이력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)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제안한 기술개발과 관련한 수행기관의 자체 연구개발 실적 및 국가지원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R&amp;D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사업 이력을 기재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(</a:t>
              </a:r>
              <a:r>
                <a:rPr lang="ko-KR" altLang="en-US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중기부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타부처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지원 구분 등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)</a:t>
              </a:r>
            </a:p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3-2</a:t>
              </a:r>
              <a:r>
                <a:rPr 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기존 기술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(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제품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)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및 세계 최고수준과의 비교를 통해 독창성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신규성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차별성을 구체적으로 기재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(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별도 슬라이드 구성 가능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)</a:t>
              </a:r>
              <a:endParaRPr lang="en-US" sz="9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  <a:p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* 국가연구개발사업 수행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(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지원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)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이력을 보유한 경우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 수행한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(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지원 받은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)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과제와의 차별성을 반드시 포함하여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과제별로 명확하고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세부적 제시</a:t>
              </a:r>
              <a:endParaRPr lang="en-US" altLang="ko-KR" sz="9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sp>
        <p:nvSpPr>
          <p:cNvPr id="3" name="Text 3">
            <a:extLst>
              <a:ext uri="{FF2B5EF4-FFF2-40B4-BE49-F238E27FC236}">
                <a16:creationId xmlns:a16="http://schemas.microsoft.com/office/drawing/2014/main" id="{B024D6E2-647C-7447-867B-F853B445DACE}"/>
              </a:ext>
            </a:extLst>
          </p:cNvPr>
          <p:cNvSpPr/>
          <p:nvPr/>
        </p:nvSpPr>
        <p:spPr>
          <a:xfrm>
            <a:off x="8756882" y="4825922"/>
            <a:ext cx="302714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11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E7EE5390-19A2-62AE-80A8-51DA3390C243}"/>
              </a:ext>
            </a:extLst>
          </p:cNvPr>
          <p:cNvGrpSpPr/>
          <p:nvPr/>
        </p:nvGrpSpPr>
        <p:grpSpPr>
          <a:xfrm>
            <a:off x="232115" y="950280"/>
            <a:ext cx="8691965" cy="1579043"/>
            <a:chOff x="232115" y="950280"/>
            <a:chExt cx="8691965" cy="1579043"/>
          </a:xfrm>
        </p:grpSpPr>
        <p:sp>
          <p:nvSpPr>
            <p:cNvPr id="9" name="Shape 5">
              <a:extLst>
                <a:ext uri="{FF2B5EF4-FFF2-40B4-BE49-F238E27FC236}">
                  <a16:creationId xmlns:a16="http://schemas.microsoft.com/office/drawing/2014/main" id="{04FDB412-C413-F8DA-65D4-8C54D48AFB37}"/>
                </a:ext>
              </a:extLst>
            </p:cNvPr>
            <p:cNvSpPr/>
            <p:nvPr/>
          </p:nvSpPr>
          <p:spPr>
            <a:xfrm>
              <a:off x="232115" y="950280"/>
              <a:ext cx="8691965" cy="1579043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0" name="Text 7">
              <a:extLst>
                <a:ext uri="{FF2B5EF4-FFF2-40B4-BE49-F238E27FC236}">
                  <a16:creationId xmlns:a16="http://schemas.microsoft.com/office/drawing/2014/main" id="{4DFF7827-EF26-43AD-502F-DC3296DF3CBD}"/>
                </a:ext>
              </a:extLst>
            </p:cNvPr>
            <p:cNvSpPr/>
            <p:nvPr/>
          </p:nvSpPr>
          <p:spPr>
            <a:xfrm>
              <a:off x="327776" y="1027742"/>
              <a:ext cx="567574" cy="302281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500" b="1" dirty="0">
                  <a:solidFill>
                    <a:srgbClr val="1B3A6B"/>
                  </a:solidFill>
                  <a:latin typeface="+mn-ea"/>
                </a:rPr>
                <a:t>3-1</a:t>
              </a: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11" name="Text 8">
              <a:extLst>
                <a:ext uri="{FF2B5EF4-FFF2-40B4-BE49-F238E27FC236}">
                  <a16:creationId xmlns:a16="http://schemas.microsoft.com/office/drawing/2014/main" id="{915D8A3D-3A40-8055-3725-6094F79FCEC3}"/>
                </a:ext>
              </a:extLst>
            </p:cNvPr>
            <p:cNvSpPr/>
            <p:nvPr/>
          </p:nvSpPr>
          <p:spPr>
            <a:xfrm>
              <a:off x="767856" y="988968"/>
              <a:ext cx="2366892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선행 기술개발 이력</a:t>
              </a:r>
              <a:endParaRPr lang="en-US" sz="1400" dirty="0">
                <a:latin typeface="+mn-ea"/>
              </a:endParaRPr>
            </a:p>
          </p:txBody>
        </p:sp>
      </p:grp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7F939152-1ECA-1EB3-F320-EE1D6BFC27DB}"/>
              </a:ext>
            </a:extLst>
          </p:cNvPr>
          <p:cNvGrpSpPr/>
          <p:nvPr/>
        </p:nvGrpSpPr>
        <p:grpSpPr>
          <a:xfrm>
            <a:off x="232115" y="2649449"/>
            <a:ext cx="8691965" cy="1286481"/>
            <a:chOff x="232115" y="950281"/>
            <a:chExt cx="8691965" cy="1286481"/>
          </a:xfrm>
        </p:grpSpPr>
        <p:sp>
          <p:nvSpPr>
            <p:cNvPr id="15" name="Shape 5">
              <a:extLst>
                <a:ext uri="{FF2B5EF4-FFF2-40B4-BE49-F238E27FC236}">
                  <a16:creationId xmlns:a16="http://schemas.microsoft.com/office/drawing/2014/main" id="{44023FEF-5A60-CA12-DA69-C8FB2ECA9790}"/>
                </a:ext>
              </a:extLst>
            </p:cNvPr>
            <p:cNvSpPr/>
            <p:nvPr/>
          </p:nvSpPr>
          <p:spPr>
            <a:xfrm>
              <a:off x="232115" y="950281"/>
              <a:ext cx="8691965" cy="1286481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7" name="Text 8">
              <a:extLst>
                <a:ext uri="{FF2B5EF4-FFF2-40B4-BE49-F238E27FC236}">
                  <a16:creationId xmlns:a16="http://schemas.microsoft.com/office/drawing/2014/main" id="{4A1DC1BF-F288-E3BB-D5B2-FBD18F08FB11}"/>
                </a:ext>
              </a:extLst>
            </p:cNvPr>
            <p:cNvSpPr/>
            <p:nvPr/>
          </p:nvSpPr>
          <p:spPr>
            <a:xfrm>
              <a:off x="761506" y="995318"/>
              <a:ext cx="2366892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기존 기술대비 차별성</a:t>
              </a:r>
              <a:endParaRPr lang="en-US" sz="1400" dirty="0">
                <a:latin typeface="+mn-ea"/>
              </a:endParaRPr>
            </a:p>
          </p:txBody>
        </p:sp>
        <p:sp>
          <p:nvSpPr>
            <p:cNvPr id="19" name="Text 9">
              <a:extLst>
                <a:ext uri="{FF2B5EF4-FFF2-40B4-BE49-F238E27FC236}">
                  <a16:creationId xmlns:a16="http://schemas.microsoft.com/office/drawing/2014/main" id="{D30EA5D3-F7CD-183F-CA9E-581B9EA1CC2D}"/>
                </a:ext>
              </a:extLst>
            </p:cNvPr>
            <p:cNvSpPr/>
            <p:nvPr/>
          </p:nvSpPr>
          <p:spPr>
            <a:xfrm>
              <a:off x="615455" y="1318853"/>
              <a:ext cx="8060089" cy="822461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000" dirty="0">
                  <a:latin typeface="+mn-ea"/>
                </a:rPr>
                <a:t>내용을 입력하세요</a:t>
              </a:r>
              <a:r>
                <a:rPr lang="en-US" altLang="ko-KR" sz="1000" dirty="0">
                  <a:latin typeface="+mn-ea"/>
                </a:rPr>
                <a:t>. </a:t>
              </a:r>
              <a:endParaRPr lang="en-US" sz="1000" dirty="0">
                <a:latin typeface="+mn-ea"/>
              </a:endParaRPr>
            </a:p>
          </p:txBody>
        </p:sp>
      </p:grpSp>
      <p:graphicFrame>
        <p:nvGraphicFramePr>
          <p:cNvPr id="20" name="Table 0">
            <a:extLst>
              <a:ext uri="{FF2B5EF4-FFF2-40B4-BE49-F238E27FC236}">
                <a16:creationId xmlns:a16="http://schemas.microsoft.com/office/drawing/2014/main" id="{C5590612-B53C-9114-D9BA-D5715915CB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8721251"/>
              </p:ext>
            </p:extLst>
          </p:nvPr>
        </p:nvGraphicFramePr>
        <p:xfrm>
          <a:off x="332942" y="1374029"/>
          <a:ext cx="8482224" cy="1043787"/>
        </p:xfrm>
        <a:graphic>
          <a:graphicData uri="http://schemas.openxmlformats.org/drawingml/2006/table">
            <a:tbl>
              <a:tblPr/>
              <a:tblGrid>
                <a:gridCol w="17857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71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000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78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7143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47992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중앙행정기관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사업명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연구개발과제명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기간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현황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26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과학기술정보통신부</a:t>
                      </a: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526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526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 7">
            <a:extLst>
              <a:ext uri="{FF2B5EF4-FFF2-40B4-BE49-F238E27FC236}">
                <a16:creationId xmlns:a16="http://schemas.microsoft.com/office/drawing/2014/main" id="{56548029-4C67-43B4-AA26-4A0D59AFA122}"/>
              </a:ext>
            </a:extLst>
          </p:cNvPr>
          <p:cNvSpPr/>
          <p:nvPr/>
        </p:nvSpPr>
        <p:spPr>
          <a:xfrm>
            <a:off x="332942" y="2729019"/>
            <a:ext cx="567574" cy="302281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1500" b="1" dirty="0">
                <a:solidFill>
                  <a:srgbClr val="1B3A6B"/>
                </a:solidFill>
                <a:latin typeface="+mn-ea"/>
              </a:rPr>
              <a:t>3-2</a:t>
            </a:r>
            <a:r>
              <a:rPr lang="en-US" sz="1500" b="1" dirty="0">
                <a:solidFill>
                  <a:srgbClr val="1B3A6B"/>
                </a:solidFill>
                <a:latin typeface="+mn-ea"/>
              </a:rPr>
              <a:t>)</a:t>
            </a:r>
            <a:endParaRPr lang="en-US" sz="15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131618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4.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추진전략 및 연구개발 역량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sp>
        <p:nvSpPr>
          <p:cNvPr id="2" name="Text 3">
            <a:extLst>
              <a:ext uri="{FF2B5EF4-FFF2-40B4-BE49-F238E27FC236}">
                <a16:creationId xmlns:a16="http://schemas.microsoft.com/office/drawing/2014/main" id="{D0E679F8-E13C-EF23-FE6E-318E4BBD5A9C}"/>
              </a:ext>
            </a:extLst>
          </p:cNvPr>
          <p:cNvSpPr/>
          <p:nvPr/>
        </p:nvSpPr>
        <p:spPr>
          <a:xfrm>
            <a:off x="8785275" y="4825922"/>
            <a:ext cx="316525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12</a:t>
            </a: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AF78ED52-843C-1285-ABCD-4C1EC385F8AD}"/>
              </a:ext>
            </a:extLst>
          </p:cNvPr>
          <p:cNvGrpSpPr/>
          <p:nvPr/>
        </p:nvGrpSpPr>
        <p:grpSpPr>
          <a:xfrm>
            <a:off x="172326" y="2529117"/>
            <a:ext cx="8691965" cy="2384572"/>
            <a:chOff x="232115" y="1963637"/>
            <a:chExt cx="8691965" cy="3016808"/>
          </a:xfrm>
        </p:grpSpPr>
        <p:sp>
          <p:nvSpPr>
            <p:cNvPr id="7" name="Shape 5">
              <a:extLst>
                <a:ext uri="{FF2B5EF4-FFF2-40B4-BE49-F238E27FC236}">
                  <a16:creationId xmlns:a16="http://schemas.microsoft.com/office/drawing/2014/main" id="{E360F6E5-734E-14EA-430C-7BC9F6DA2769}"/>
                </a:ext>
              </a:extLst>
            </p:cNvPr>
            <p:cNvSpPr/>
            <p:nvPr/>
          </p:nvSpPr>
          <p:spPr>
            <a:xfrm>
              <a:off x="232115" y="1963637"/>
              <a:ext cx="8691965" cy="3016808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9" name="Text 7">
              <a:extLst>
                <a:ext uri="{FF2B5EF4-FFF2-40B4-BE49-F238E27FC236}">
                  <a16:creationId xmlns:a16="http://schemas.microsoft.com/office/drawing/2014/main" id="{54FEC501-34FF-84A2-BFF1-B132DCED96E2}"/>
                </a:ext>
              </a:extLst>
            </p:cNvPr>
            <p:cNvSpPr/>
            <p:nvPr/>
          </p:nvSpPr>
          <p:spPr>
            <a:xfrm>
              <a:off x="327776" y="2034964"/>
              <a:ext cx="643774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500" b="1" dirty="0">
                  <a:solidFill>
                    <a:srgbClr val="1B3A6B"/>
                  </a:solidFill>
                  <a:latin typeface="+mn-ea"/>
                </a:rPr>
                <a:t>4-2</a:t>
              </a: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10" name="Text 8">
              <a:extLst>
                <a:ext uri="{FF2B5EF4-FFF2-40B4-BE49-F238E27FC236}">
                  <a16:creationId xmlns:a16="http://schemas.microsoft.com/office/drawing/2014/main" id="{3AF40FE4-B145-5835-1607-DAC1445B53F8}"/>
                </a:ext>
              </a:extLst>
            </p:cNvPr>
            <p:cNvSpPr/>
            <p:nvPr/>
          </p:nvSpPr>
          <p:spPr>
            <a:xfrm>
              <a:off x="761506" y="2027930"/>
              <a:ext cx="2775926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추진체계</a:t>
              </a:r>
              <a:r>
                <a:rPr lang="en-US" altLang="ko-KR" sz="1400" b="1" dirty="0">
                  <a:solidFill>
                    <a:srgbClr val="1B3A6B"/>
                  </a:solidFill>
                  <a:latin typeface="+mn-ea"/>
                </a:rPr>
                <a:t>(</a:t>
              </a: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기관별 역할 분담</a:t>
              </a:r>
              <a:r>
                <a:rPr lang="en-US" altLang="ko-KR" sz="1400" b="1" dirty="0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400" dirty="0">
                <a:latin typeface="+mn-ea"/>
              </a:endParaRPr>
            </a:p>
          </p:txBody>
        </p:sp>
      </p:grpSp>
      <p:sp>
        <p:nvSpPr>
          <p:cNvPr id="3" name="Text 15">
            <a:extLst>
              <a:ext uri="{FF2B5EF4-FFF2-40B4-BE49-F238E27FC236}">
                <a16:creationId xmlns:a16="http://schemas.microsoft.com/office/drawing/2014/main" id="{E1D4D4A0-4341-8540-DCD3-3B69918C49C3}"/>
              </a:ext>
            </a:extLst>
          </p:cNvPr>
          <p:cNvSpPr/>
          <p:nvPr/>
        </p:nvSpPr>
        <p:spPr>
          <a:xfrm>
            <a:off x="358724" y="2803835"/>
            <a:ext cx="5591910" cy="2293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※ 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주관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·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공동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·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위탁 연구개발기관의 역할 분담을 기재</a:t>
            </a:r>
          </a:p>
        </p:txBody>
      </p:sp>
      <p:graphicFrame>
        <p:nvGraphicFramePr>
          <p:cNvPr id="4" name="Table 0">
            <a:extLst>
              <a:ext uri="{FF2B5EF4-FFF2-40B4-BE49-F238E27FC236}">
                <a16:creationId xmlns:a16="http://schemas.microsoft.com/office/drawing/2014/main" id="{5A94739C-B1B3-666E-3075-4A56B058C0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0462372"/>
              </p:ext>
            </p:extLst>
          </p:nvPr>
        </p:nvGraphicFramePr>
        <p:xfrm>
          <a:off x="301515" y="3079646"/>
          <a:ext cx="8433585" cy="1746276"/>
        </p:xfrm>
        <a:graphic>
          <a:graphicData uri="http://schemas.openxmlformats.org/drawingml/2006/table">
            <a:tbl>
              <a:tblPr/>
              <a:tblGrid>
                <a:gridCol w="207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980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05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6226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수행기관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담당 기술개발 내용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기술개발 비중(%)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2451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주관연구개발기관</a:t>
                      </a: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245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공동연구개발기관</a:t>
                      </a:r>
                      <a:r>
                        <a:rPr lang="en-US" altLang="ko-KR" sz="9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en-US" altLang="ko-KR" sz="9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해당</a:t>
                      </a:r>
                      <a:r>
                        <a:rPr lang="en-US" altLang="ko-KR" sz="9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시)</a:t>
                      </a:r>
                      <a:endParaRPr lang="en-US" altLang="ko-KR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672732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위탁연구개발기관(해당 시)</a:t>
                      </a: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654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합계</a:t>
                      </a: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100.0%</a:t>
                      </a: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11" name="그룹 10">
            <a:extLst>
              <a:ext uri="{FF2B5EF4-FFF2-40B4-BE49-F238E27FC236}">
                <a16:creationId xmlns:a16="http://schemas.microsoft.com/office/drawing/2014/main" id="{9FE4A54D-F029-4497-9B87-2CBB383126AC}"/>
              </a:ext>
            </a:extLst>
          </p:cNvPr>
          <p:cNvGrpSpPr/>
          <p:nvPr/>
        </p:nvGrpSpPr>
        <p:grpSpPr>
          <a:xfrm>
            <a:off x="172324" y="776699"/>
            <a:ext cx="8691965" cy="1665882"/>
            <a:chOff x="232115" y="917420"/>
            <a:chExt cx="8691965" cy="1443814"/>
          </a:xfrm>
        </p:grpSpPr>
        <p:sp>
          <p:nvSpPr>
            <p:cNvPr id="12" name="Shape 5">
              <a:extLst>
                <a:ext uri="{FF2B5EF4-FFF2-40B4-BE49-F238E27FC236}">
                  <a16:creationId xmlns:a16="http://schemas.microsoft.com/office/drawing/2014/main" id="{BE2BF708-8683-4790-A465-ED2F305DE172}"/>
                </a:ext>
              </a:extLst>
            </p:cNvPr>
            <p:cNvSpPr/>
            <p:nvPr/>
          </p:nvSpPr>
          <p:spPr>
            <a:xfrm>
              <a:off x="232115" y="950281"/>
              <a:ext cx="8691965" cy="1410953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3" name="Text 7">
              <a:extLst>
                <a:ext uri="{FF2B5EF4-FFF2-40B4-BE49-F238E27FC236}">
                  <a16:creationId xmlns:a16="http://schemas.microsoft.com/office/drawing/2014/main" id="{FC6F1D26-11E1-41E7-AB14-C1DC628A7993}"/>
                </a:ext>
              </a:extLst>
            </p:cNvPr>
            <p:cNvSpPr/>
            <p:nvPr/>
          </p:nvSpPr>
          <p:spPr>
            <a:xfrm>
              <a:off x="327775" y="924454"/>
              <a:ext cx="589265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500" b="1">
                  <a:solidFill>
                    <a:srgbClr val="1B3A6B"/>
                  </a:solidFill>
                  <a:latin typeface="+mn-ea"/>
                </a:rPr>
                <a:t>4-1</a:t>
              </a:r>
              <a:r>
                <a:rPr lang="en-US" sz="1500" b="1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14" name="Text 8">
              <a:extLst>
                <a:ext uri="{FF2B5EF4-FFF2-40B4-BE49-F238E27FC236}">
                  <a16:creationId xmlns:a16="http://schemas.microsoft.com/office/drawing/2014/main" id="{5904B1E9-17EA-43A1-B63B-952F6F5B9BF0}"/>
                </a:ext>
              </a:extLst>
            </p:cNvPr>
            <p:cNvSpPr/>
            <p:nvPr/>
          </p:nvSpPr>
          <p:spPr>
            <a:xfrm>
              <a:off x="736106" y="917420"/>
              <a:ext cx="2366892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추진전략 및 방법</a:t>
              </a:r>
              <a:endParaRPr lang="en-US" sz="1400" dirty="0">
                <a:latin typeface="+mn-ea"/>
              </a:endParaRPr>
            </a:p>
          </p:txBody>
        </p:sp>
      </p:grpSp>
      <p:sp>
        <p:nvSpPr>
          <p:cNvPr id="16" name="Text 15">
            <a:extLst>
              <a:ext uri="{FF2B5EF4-FFF2-40B4-BE49-F238E27FC236}">
                <a16:creationId xmlns:a16="http://schemas.microsoft.com/office/drawing/2014/main" id="{3BCE3D27-4834-4894-88BC-81B373AB095F}"/>
              </a:ext>
            </a:extLst>
          </p:cNvPr>
          <p:cNvSpPr/>
          <p:nvPr/>
        </p:nvSpPr>
        <p:spPr>
          <a:xfrm>
            <a:off x="279710" y="1105023"/>
            <a:ext cx="7206939" cy="2293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※ 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기술개발 전략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·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계획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, 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지식재산권 확보 전략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, 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기술개발 결과 검증방법 등 기재</a:t>
            </a:r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34132371-D1FF-4A6A-826D-F5D76592FB3F}"/>
              </a:ext>
            </a:extLst>
          </p:cNvPr>
          <p:cNvGrpSpPr/>
          <p:nvPr/>
        </p:nvGrpSpPr>
        <p:grpSpPr>
          <a:xfrm>
            <a:off x="265415" y="1590089"/>
            <a:ext cx="8542604" cy="776198"/>
            <a:chOff x="272561" y="3950548"/>
            <a:chExt cx="8598877" cy="776198"/>
          </a:xfrm>
        </p:grpSpPr>
        <p:sp>
          <p:nvSpPr>
            <p:cNvPr id="18" name="Shape 6">
              <a:extLst>
                <a:ext uri="{FF2B5EF4-FFF2-40B4-BE49-F238E27FC236}">
                  <a16:creationId xmlns:a16="http://schemas.microsoft.com/office/drawing/2014/main" id="{E817FB75-B2E4-4B38-8C85-1A2919FBE03F}"/>
                </a:ext>
              </a:extLst>
            </p:cNvPr>
            <p:cNvSpPr/>
            <p:nvPr/>
          </p:nvSpPr>
          <p:spPr>
            <a:xfrm>
              <a:off x="272561" y="3950548"/>
              <a:ext cx="847577" cy="246330"/>
            </a:xfrm>
            <a:prstGeom prst="rect">
              <a:avLst/>
            </a:prstGeom>
            <a:solidFill>
              <a:srgbClr val="1CBED8"/>
            </a:solidFill>
            <a:ln w="12700">
              <a:noFill/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19" name="Text 7">
              <a:extLst>
                <a:ext uri="{FF2B5EF4-FFF2-40B4-BE49-F238E27FC236}">
                  <a16:creationId xmlns:a16="http://schemas.microsoft.com/office/drawing/2014/main" id="{A0613558-1D5E-450F-9D58-0DA1133F136F}"/>
                </a:ext>
              </a:extLst>
            </p:cNvPr>
            <p:cNvSpPr/>
            <p:nvPr/>
          </p:nvSpPr>
          <p:spPr>
            <a:xfrm>
              <a:off x="318983" y="3950548"/>
              <a:ext cx="780053" cy="239295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100" b="1" dirty="0">
                  <a:solidFill>
                    <a:srgbClr val="FFFFFF"/>
                  </a:solidFill>
                  <a:latin typeface="+mn-ea"/>
                </a:rPr>
                <a:t>작성요령</a:t>
              </a:r>
              <a:endParaRPr lang="en-US" sz="1100" dirty="0">
                <a:latin typeface="+mn-ea"/>
              </a:endParaRPr>
            </a:p>
          </p:txBody>
        </p:sp>
        <p:sp>
          <p:nvSpPr>
            <p:cNvPr id="20" name="Shape 8">
              <a:extLst>
                <a:ext uri="{FF2B5EF4-FFF2-40B4-BE49-F238E27FC236}">
                  <a16:creationId xmlns:a16="http://schemas.microsoft.com/office/drawing/2014/main" id="{EAF5A17A-CE9A-45F7-B200-36961C09DEEC}"/>
                </a:ext>
              </a:extLst>
            </p:cNvPr>
            <p:cNvSpPr/>
            <p:nvPr/>
          </p:nvSpPr>
          <p:spPr>
            <a:xfrm>
              <a:off x="279595" y="4196878"/>
              <a:ext cx="8591843" cy="529868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21" name="Text 9">
              <a:extLst>
                <a:ext uri="{FF2B5EF4-FFF2-40B4-BE49-F238E27FC236}">
                  <a16:creationId xmlns:a16="http://schemas.microsoft.com/office/drawing/2014/main" id="{7CC1E6EF-E782-446D-9FD0-DFAF194A5AA0}"/>
                </a:ext>
              </a:extLst>
            </p:cNvPr>
            <p:cNvSpPr/>
            <p:nvPr/>
          </p:nvSpPr>
          <p:spPr>
            <a:xfrm>
              <a:off x="328830" y="4232048"/>
              <a:ext cx="8486335" cy="45249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1.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개발목표 달성을 위한 기술개발 전략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·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계획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지식재산권 확보 전략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결과 검증방법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활용자원 등을 구체적으로 서술</a:t>
              </a:r>
            </a:p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2.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세부개발 내용별 수행 방법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수행 과정 중 예측되는 장애 요소 및 그 해결 방안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계획된 실험과정 등을 기술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507112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4.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추진전략 및 연구개발 역량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sp>
        <p:nvSpPr>
          <p:cNvPr id="2" name="Text 3">
            <a:extLst>
              <a:ext uri="{FF2B5EF4-FFF2-40B4-BE49-F238E27FC236}">
                <a16:creationId xmlns:a16="http://schemas.microsoft.com/office/drawing/2014/main" id="{D0E679F8-E13C-EF23-FE6E-318E4BBD5A9C}"/>
              </a:ext>
            </a:extLst>
          </p:cNvPr>
          <p:cNvSpPr/>
          <p:nvPr/>
        </p:nvSpPr>
        <p:spPr>
          <a:xfrm>
            <a:off x="8785275" y="4825922"/>
            <a:ext cx="316525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13</a:t>
            </a:r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5D3EDEEA-0EEC-4139-98BD-6AE16029850B}"/>
              </a:ext>
            </a:extLst>
          </p:cNvPr>
          <p:cNvGrpSpPr/>
          <p:nvPr/>
        </p:nvGrpSpPr>
        <p:grpSpPr>
          <a:xfrm>
            <a:off x="226014" y="818365"/>
            <a:ext cx="8691965" cy="3227140"/>
            <a:chOff x="226014" y="889526"/>
            <a:chExt cx="8691965" cy="1486286"/>
          </a:xfrm>
        </p:grpSpPr>
        <p:sp>
          <p:nvSpPr>
            <p:cNvPr id="18" name="Shape 5">
              <a:extLst>
                <a:ext uri="{FF2B5EF4-FFF2-40B4-BE49-F238E27FC236}">
                  <a16:creationId xmlns:a16="http://schemas.microsoft.com/office/drawing/2014/main" id="{954FADE6-D593-48C9-B96E-EE8EC89D42E5}"/>
                </a:ext>
              </a:extLst>
            </p:cNvPr>
            <p:cNvSpPr/>
            <p:nvPr/>
          </p:nvSpPr>
          <p:spPr>
            <a:xfrm>
              <a:off x="226014" y="964859"/>
              <a:ext cx="8691965" cy="1410953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9" name="Text 7">
              <a:extLst>
                <a:ext uri="{FF2B5EF4-FFF2-40B4-BE49-F238E27FC236}">
                  <a16:creationId xmlns:a16="http://schemas.microsoft.com/office/drawing/2014/main" id="{A2CD7EBB-C44C-4135-A642-BCF65268039E}"/>
                </a:ext>
              </a:extLst>
            </p:cNvPr>
            <p:cNvSpPr/>
            <p:nvPr/>
          </p:nvSpPr>
          <p:spPr>
            <a:xfrm>
              <a:off x="327776" y="896561"/>
              <a:ext cx="669174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500" b="1" dirty="0">
                  <a:solidFill>
                    <a:srgbClr val="1B3A6B"/>
                  </a:solidFill>
                  <a:latin typeface="+mn-ea"/>
                </a:rPr>
                <a:t>4-3</a:t>
              </a: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20" name="Text 8">
              <a:extLst>
                <a:ext uri="{FF2B5EF4-FFF2-40B4-BE49-F238E27FC236}">
                  <a16:creationId xmlns:a16="http://schemas.microsoft.com/office/drawing/2014/main" id="{1213CE2C-2018-4120-ACF4-3639591FF1CE}"/>
                </a:ext>
              </a:extLst>
            </p:cNvPr>
            <p:cNvSpPr/>
            <p:nvPr/>
          </p:nvSpPr>
          <p:spPr>
            <a:xfrm>
              <a:off x="767856" y="889526"/>
              <a:ext cx="2366892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기술개발팀 </a:t>
              </a:r>
              <a:r>
                <a:rPr lang="en-US" altLang="ko-KR" sz="1400" b="1" dirty="0">
                  <a:solidFill>
                    <a:srgbClr val="1B3A6B"/>
                  </a:solidFill>
                  <a:latin typeface="+mn-ea"/>
                </a:rPr>
                <a:t>R&amp;D</a:t>
              </a: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역량</a:t>
              </a:r>
              <a:endParaRPr lang="en-US" sz="1400" dirty="0">
                <a:latin typeface="+mn-ea"/>
              </a:endParaRPr>
            </a:p>
          </p:txBody>
        </p:sp>
        <p:sp>
          <p:nvSpPr>
            <p:cNvPr id="21" name="Text 9">
              <a:extLst>
                <a:ext uri="{FF2B5EF4-FFF2-40B4-BE49-F238E27FC236}">
                  <a16:creationId xmlns:a16="http://schemas.microsoft.com/office/drawing/2014/main" id="{B293901F-FD51-4A9D-A832-FCFD02C2F7F7}"/>
                </a:ext>
              </a:extLst>
            </p:cNvPr>
            <p:cNvSpPr/>
            <p:nvPr/>
          </p:nvSpPr>
          <p:spPr>
            <a:xfrm>
              <a:off x="615455" y="1318853"/>
              <a:ext cx="8060089" cy="948073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000" dirty="0">
                  <a:latin typeface="+mn-ea"/>
                </a:rPr>
                <a:t>내용을 입력하세요</a:t>
              </a:r>
              <a:r>
                <a:rPr lang="en-US" altLang="ko-KR" sz="1000" dirty="0">
                  <a:latin typeface="+mn-ea"/>
                </a:rPr>
                <a:t>.</a:t>
              </a:r>
              <a:endParaRPr lang="en-US" sz="1000" dirty="0">
                <a:latin typeface="+mn-ea"/>
              </a:endParaRPr>
            </a:p>
          </p:txBody>
        </p:sp>
      </p:grp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AA14237D-B3C8-4D21-BEE5-23673ACB9DFC}"/>
              </a:ext>
            </a:extLst>
          </p:cNvPr>
          <p:cNvGrpSpPr/>
          <p:nvPr/>
        </p:nvGrpSpPr>
        <p:grpSpPr>
          <a:xfrm>
            <a:off x="226014" y="4077157"/>
            <a:ext cx="8591843" cy="775024"/>
            <a:chOff x="146886" y="4140463"/>
            <a:chExt cx="8591843" cy="775024"/>
          </a:xfrm>
        </p:grpSpPr>
        <p:sp>
          <p:nvSpPr>
            <p:cNvPr id="23" name="Shape 6">
              <a:extLst>
                <a:ext uri="{FF2B5EF4-FFF2-40B4-BE49-F238E27FC236}">
                  <a16:creationId xmlns:a16="http://schemas.microsoft.com/office/drawing/2014/main" id="{FB02C569-1B1B-44DE-BB14-946ED7FDB401}"/>
                </a:ext>
              </a:extLst>
            </p:cNvPr>
            <p:cNvSpPr/>
            <p:nvPr/>
          </p:nvSpPr>
          <p:spPr>
            <a:xfrm>
              <a:off x="193433" y="4140463"/>
              <a:ext cx="847577" cy="246330"/>
            </a:xfrm>
            <a:prstGeom prst="rect">
              <a:avLst/>
            </a:prstGeom>
            <a:solidFill>
              <a:srgbClr val="1CBED8"/>
            </a:solidFill>
            <a:ln w="12700">
              <a:noFill/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24" name="Text 7">
              <a:extLst>
                <a:ext uri="{FF2B5EF4-FFF2-40B4-BE49-F238E27FC236}">
                  <a16:creationId xmlns:a16="http://schemas.microsoft.com/office/drawing/2014/main" id="{CF10C6B6-7ADD-4DBC-A33C-E5E1CC88CD23}"/>
                </a:ext>
              </a:extLst>
            </p:cNvPr>
            <p:cNvSpPr/>
            <p:nvPr/>
          </p:nvSpPr>
          <p:spPr>
            <a:xfrm>
              <a:off x="239855" y="4140463"/>
              <a:ext cx="780053" cy="239295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100" b="1" dirty="0">
                  <a:solidFill>
                    <a:srgbClr val="FFFFFF"/>
                  </a:solidFill>
                  <a:latin typeface="+mn-ea"/>
                </a:rPr>
                <a:t>작성요령</a:t>
              </a:r>
              <a:endParaRPr lang="en-US" sz="1100" dirty="0">
                <a:latin typeface="+mn-ea"/>
              </a:endParaRPr>
            </a:p>
          </p:txBody>
        </p:sp>
        <p:sp>
          <p:nvSpPr>
            <p:cNvPr id="25" name="Shape 8">
              <a:extLst>
                <a:ext uri="{FF2B5EF4-FFF2-40B4-BE49-F238E27FC236}">
                  <a16:creationId xmlns:a16="http://schemas.microsoft.com/office/drawing/2014/main" id="{D5A9607B-D339-439F-BEBC-397FB78DB674}"/>
                </a:ext>
              </a:extLst>
            </p:cNvPr>
            <p:cNvSpPr/>
            <p:nvPr/>
          </p:nvSpPr>
          <p:spPr>
            <a:xfrm>
              <a:off x="146886" y="4386793"/>
              <a:ext cx="8591843" cy="522832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26" name="Text 9">
              <a:extLst>
                <a:ext uri="{FF2B5EF4-FFF2-40B4-BE49-F238E27FC236}">
                  <a16:creationId xmlns:a16="http://schemas.microsoft.com/office/drawing/2014/main" id="{8C2D2477-AEB3-4595-A7C4-9C1FA2F4B7AE}"/>
                </a:ext>
              </a:extLst>
            </p:cNvPr>
            <p:cNvSpPr/>
            <p:nvPr/>
          </p:nvSpPr>
          <p:spPr>
            <a:xfrm>
              <a:off x="249702" y="4526299"/>
              <a:ext cx="8486335" cy="38918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r>
                <a:rPr lang="en-US" altLang="ko-KR" sz="1000" i="1" dirty="0">
                  <a:solidFill>
                    <a:srgbClr val="888888"/>
                  </a:solidFill>
                </a:rPr>
                <a:t>※ 본 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과제</a:t>
              </a:r>
              <a:r>
                <a:rPr lang="en-US" altLang="ko-KR" sz="1000" i="1" dirty="0">
                  <a:solidFill>
                    <a:srgbClr val="888888"/>
                  </a:solidFill>
                </a:rPr>
                <a:t> 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수행과</a:t>
              </a:r>
              <a:r>
                <a:rPr lang="en-US" altLang="ko-KR" sz="1000" i="1" dirty="0">
                  <a:solidFill>
                    <a:srgbClr val="888888"/>
                  </a:solidFill>
                </a:rPr>
                <a:t> 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직접</a:t>
              </a:r>
              <a:r>
                <a:rPr lang="en-US" altLang="ko-KR" sz="1000" i="1" dirty="0">
                  <a:solidFill>
                    <a:srgbClr val="888888"/>
                  </a:solidFill>
                </a:rPr>
                <a:t> 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관련된</a:t>
              </a:r>
              <a:r>
                <a:rPr lang="en-US" altLang="ko-KR" sz="1000" i="1" dirty="0">
                  <a:solidFill>
                    <a:srgbClr val="888888"/>
                  </a:solidFill>
                </a:rPr>
                <a:t> 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연구팀의</a:t>
              </a:r>
              <a:r>
                <a:rPr lang="en-US" altLang="ko-KR" sz="1000" i="1" dirty="0">
                  <a:solidFill>
                    <a:srgbClr val="888888"/>
                  </a:solidFill>
                </a:rPr>
                <a:t> 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기술역량</a:t>
              </a:r>
              <a:r>
                <a:rPr lang="en-US" altLang="ko-KR" sz="1000" i="1" dirty="0">
                  <a:solidFill>
                    <a:srgbClr val="888888"/>
                  </a:solidFill>
                </a:rPr>
                <a:t>, 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보유</a:t>
              </a:r>
              <a:r>
                <a:rPr lang="en-US" altLang="ko-KR" sz="1000" i="1" dirty="0">
                  <a:solidFill>
                    <a:srgbClr val="888888"/>
                  </a:solidFill>
                </a:rPr>
                <a:t> 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특허</a:t>
              </a:r>
              <a:r>
                <a:rPr lang="en-US" altLang="ko-KR" sz="1000" i="1" dirty="0">
                  <a:solidFill>
                    <a:srgbClr val="888888"/>
                  </a:solidFill>
                </a:rPr>
                <a:t>, 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논문</a:t>
              </a:r>
              <a:r>
                <a:rPr lang="en-US" altLang="ko-KR" sz="1000" i="1" dirty="0">
                  <a:solidFill>
                    <a:srgbClr val="888888"/>
                  </a:solidFill>
                </a:rPr>
                <a:t>, 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수상</a:t>
              </a:r>
              <a:r>
                <a:rPr lang="en-US" altLang="ko-KR" sz="1000" i="1" dirty="0">
                  <a:solidFill>
                    <a:srgbClr val="888888"/>
                  </a:solidFill>
                </a:rPr>
                <a:t> 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실적</a:t>
              </a:r>
              <a:r>
                <a:rPr lang="en-US" altLang="ko-KR" sz="1000" i="1" dirty="0">
                  <a:solidFill>
                    <a:srgbClr val="888888"/>
                  </a:solidFill>
                </a:rPr>
                <a:t>, 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핵심</a:t>
              </a:r>
              <a:r>
                <a:rPr lang="en-US" altLang="ko-KR" sz="1000" i="1" dirty="0">
                  <a:solidFill>
                    <a:srgbClr val="888888"/>
                  </a:solidFill>
                </a:rPr>
                <a:t> 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연구원</a:t>
              </a:r>
              <a:r>
                <a:rPr lang="en-US" altLang="ko-KR" sz="1000" i="1" dirty="0">
                  <a:solidFill>
                    <a:srgbClr val="888888"/>
                  </a:solidFill>
                </a:rPr>
                <a:t> 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역할</a:t>
              </a:r>
              <a:r>
                <a:rPr lang="en-US" altLang="ko-KR" sz="1000" i="1" dirty="0">
                  <a:solidFill>
                    <a:srgbClr val="888888"/>
                  </a:solidFill>
                </a:rPr>
                <a:t> 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기재</a:t>
              </a:r>
              <a:endParaRPr lang="en-US" altLang="ko-KR" sz="1000" dirty="0"/>
            </a:p>
            <a:p>
              <a:r>
                <a:rPr lang="en-US" altLang="ko-KR" sz="1000" i="1" dirty="0">
                  <a:solidFill>
                    <a:srgbClr val="888888"/>
                  </a:solidFill>
                </a:rPr>
                <a:t>※ 팀 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소개</a:t>
              </a:r>
              <a:r>
                <a:rPr lang="en-US" altLang="ko-KR" sz="1000" i="1" dirty="0">
                  <a:solidFill>
                    <a:srgbClr val="888888"/>
                  </a:solidFill>
                </a:rPr>
                <a:t>(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창업팀</a:t>
              </a:r>
              <a:r>
                <a:rPr lang="en-US" altLang="ko-KR" sz="1000" i="1" dirty="0">
                  <a:solidFill>
                    <a:srgbClr val="888888"/>
                  </a:solidFill>
                </a:rPr>
                <a:t> 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이력</a:t>
              </a:r>
              <a:r>
                <a:rPr lang="en-US" altLang="ko-KR" sz="1000" i="1" dirty="0">
                  <a:solidFill>
                    <a:srgbClr val="888888"/>
                  </a:solidFill>
                </a:rPr>
                <a:t>, 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학력</a:t>
              </a:r>
              <a:r>
                <a:rPr lang="en-US" altLang="ko-KR" sz="1000" i="1" dirty="0">
                  <a:solidFill>
                    <a:srgbClr val="888888"/>
                  </a:solidFill>
                </a:rPr>
                <a:t>, 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경력</a:t>
              </a:r>
              <a:r>
                <a:rPr lang="en-US" altLang="ko-KR" sz="1000" i="1" dirty="0">
                  <a:solidFill>
                    <a:srgbClr val="888888"/>
                  </a:solidFill>
                </a:rPr>
                <a:t> 등)는 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IR자료에</a:t>
              </a:r>
              <a:r>
                <a:rPr lang="en-US" altLang="ko-KR" sz="1000" i="1" dirty="0">
                  <a:solidFill>
                    <a:srgbClr val="888888"/>
                  </a:solidFill>
                </a:rPr>
                <a:t> 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기재하며</a:t>
              </a:r>
              <a:r>
                <a:rPr lang="en-US" altLang="ko-KR" sz="1000" i="1" dirty="0">
                  <a:solidFill>
                    <a:srgbClr val="888888"/>
                  </a:solidFill>
                </a:rPr>
                <a:t> 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여기서는</a:t>
              </a:r>
              <a:r>
                <a:rPr lang="en-US" altLang="ko-KR" sz="1000" i="1" dirty="0">
                  <a:solidFill>
                    <a:srgbClr val="888888"/>
                  </a:solidFill>
                </a:rPr>
                <a:t> R&amp;D 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수행</a:t>
              </a:r>
              <a:r>
                <a:rPr lang="en-US" altLang="ko-KR" sz="1000" i="1" dirty="0">
                  <a:solidFill>
                    <a:srgbClr val="888888"/>
                  </a:solidFill>
                </a:rPr>
                <a:t> 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역량</a:t>
              </a:r>
              <a:r>
                <a:rPr lang="en-US" altLang="ko-KR" sz="1000" i="1" dirty="0">
                  <a:solidFill>
                    <a:srgbClr val="888888"/>
                  </a:solidFill>
                </a:rPr>
                <a:t> 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중심</a:t>
              </a:r>
              <a:r>
                <a:rPr lang="en-US" altLang="ko-KR" sz="1000" i="1" dirty="0">
                  <a:solidFill>
                    <a:srgbClr val="888888"/>
                  </a:solidFill>
                </a:rPr>
                <a:t> 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작성</a:t>
              </a:r>
              <a:endParaRPr lang="en-US" altLang="ko-KR" sz="1000" dirty="0"/>
            </a:p>
            <a:p>
              <a:pPr marL="171450" indent="-171450">
                <a:buFontTx/>
                <a:buChar char="-"/>
              </a:pPr>
              <a:endParaRPr lang="en-US" altLang="ko-KR" sz="9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sp>
        <p:nvSpPr>
          <p:cNvPr id="8" name="직사각형 7">
            <a:extLst>
              <a:ext uri="{FF2B5EF4-FFF2-40B4-BE49-F238E27FC236}">
                <a16:creationId xmlns:a16="http://schemas.microsoft.com/office/drawing/2014/main" id="{FEECC9DF-48B6-468B-83D9-5EB1E4B9050B}"/>
              </a:ext>
            </a:extLst>
          </p:cNvPr>
          <p:cNvSpPr/>
          <p:nvPr/>
        </p:nvSpPr>
        <p:spPr>
          <a:xfrm>
            <a:off x="361281" y="1494532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800" i="1" dirty="0" err="1">
                <a:solidFill>
                  <a:srgbClr val="AAAAAA"/>
                </a:solidFill>
              </a:rPr>
              <a:t>연구팀의</a:t>
            </a:r>
            <a:r>
              <a:rPr lang="en-US" altLang="ko-KR" sz="800" i="1" dirty="0">
                <a:solidFill>
                  <a:srgbClr val="AAAAAA"/>
                </a:solidFill>
              </a:rPr>
              <a:t> R&amp;D </a:t>
            </a:r>
            <a:r>
              <a:rPr lang="en-US" altLang="ko-KR" sz="800" i="1" dirty="0" err="1">
                <a:solidFill>
                  <a:srgbClr val="AAAAAA"/>
                </a:solidFill>
              </a:rPr>
              <a:t>수행</a:t>
            </a:r>
            <a:r>
              <a:rPr lang="en-US" altLang="ko-KR" sz="800" i="1" dirty="0">
                <a:solidFill>
                  <a:srgbClr val="AAAAAA"/>
                </a:solidFill>
              </a:rPr>
              <a:t> </a:t>
            </a:r>
            <a:r>
              <a:rPr lang="en-US" altLang="ko-KR" sz="800" i="1" dirty="0" err="1">
                <a:solidFill>
                  <a:srgbClr val="AAAAAA"/>
                </a:solidFill>
              </a:rPr>
              <a:t>역량을</a:t>
            </a:r>
            <a:r>
              <a:rPr lang="en-US" altLang="ko-KR" sz="800" i="1" dirty="0">
                <a:solidFill>
                  <a:srgbClr val="AAAAAA"/>
                </a:solidFill>
              </a:rPr>
              <a:t> </a:t>
            </a:r>
            <a:r>
              <a:rPr lang="en-US" altLang="ko-KR" sz="800" i="1" dirty="0" err="1">
                <a:solidFill>
                  <a:srgbClr val="AAAAAA"/>
                </a:solidFill>
              </a:rPr>
              <a:t>기재하세요</a:t>
            </a:r>
            <a:r>
              <a:rPr lang="en-US" altLang="ko-KR" sz="800" i="1" dirty="0">
                <a:solidFill>
                  <a:srgbClr val="AAAAAA"/>
                </a:solidFill>
              </a:rPr>
              <a:t>.</a:t>
            </a:r>
            <a:endParaRPr lang="en-US" altLang="ko-KR" sz="800" dirty="0"/>
          </a:p>
          <a:p>
            <a:endParaRPr lang="en-US" altLang="ko-KR" sz="800" dirty="0"/>
          </a:p>
          <a:p>
            <a:r>
              <a:rPr lang="en-US" altLang="ko-KR" sz="800" i="1" dirty="0">
                <a:solidFill>
                  <a:srgbClr val="AAAAAA"/>
                </a:solidFill>
              </a:rPr>
              <a:t>· </a:t>
            </a:r>
            <a:r>
              <a:rPr lang="en-US" altLang="ko-KR" sz="800" i="1" dirty="0" err="1">
                <a:solidFill>
                  <a:srgbClr val="AAAAAA"/>
                </a:solidFill>
              </a:rPr>
              <a:t>보유</a:t>
            </a:r>
            <a:r>
              <a:rPr lang="en-US" altLang="ko-KR" sz="800" i="1" dirty="0">
                <a:solidFill>
                  <a:srgbClr val="AAAAAA"/>
                </a:solidFill>
              </a:rPr>
              <a:t> </a:t>
            </a:r>
            <a:r>
              <a:rPr lang="en-US" altLang="ko-KR" sz="800" i="1" dirty="0" err="1">
                <a:solidFill>
                  <a:srgbClr val="AAAAAA"/>
                </a:solidFill>
              </a:rPr>
              <a:t>특허</a:t>
            </a:r>
            <a:r>
              <a:rPr lang="en-US" altLang="ko-KR" sz="800" i="1" dirty="0">
                <a:solidFill>
                  <a:srgbClr val="AAAAAA"/>
                </a:solidFill>
              </a:rPr>
              <a:t>:</a:t>
            </a:r>
            <a:endParaRPr lang="en-US" altLang="ko-KR" sz="800" dirty="0"/>
          </a:p>
          <a:p>
            <a:r>
              <a:rPr lang="en-US" altLang="ko-KR" sz="800" i="1" dirty="0">
                <a:solidFill>
                  <a:srgbClr val="AAAAAA"/>
                </a:solidFill>
              </a:rPr>
              <a:t>· </a:t>
            </a:r>
            <a:r>
              <a:rPr lang="en-US" altLang="ko-KR" sz="800" i="1" dirty="0" err="1">
                <a:solidFill>
                  <a:srgbClr val="AAAAAA"/>
                </a:solidFill>
              </a:rPr>
              <a:t>논문</a:t>
            </a:r>
            <a:r>
              <a:rPr lang="en-US" altLang="ko-KR" sz="800" i="1" dirty="0">
                <a:solidFill>
                  <a:srgbClr val="AAAAAA"/>
                </a:solidFill>
              </a:rPr>
              <a:t> </a:t>
            </a:r>
            <a:r>
              <a:rPr lang="en-US" altLang="ko-KR" sz="800" i="1" dirty="0" err="1">
                <a:solidFill>
                  <a:srgbClr val="AAAAAA"/>
                </a:solidFill>
              </a:rPr>
              <a:t>실적</a:t>
            </a:r>
            <a:r>
              <a:rPr lang="en-US" altLang="ko-KR" sz="800" i="1" dirty="0">
                <a:solidFill>
                  <a:srgbClr val="AAAAAA"/>
                </a:solidFill>
              </a:rPr>
              <a:t>:</a:t>
            </a:r>
            <a:endParaRPr lang="en-US" altLang="ko-KR" sz="800" dirty="0"/>
          </a:p>
          <a:p>
            <a:r>
              <a:rPr lang="en-US" altLang="ko-KR" sz="800" i="1" dirty="0">
                <a:solidFill>
                  <a:srgbClr val="AAAAAA"/>
                </a:solidFill>
              </a:rPr>
              <a:t>· </a:t>
            </a:r>
            <a:r>
              <a:rPr lang="en-US" altLang="ko-KR" sz="800" i="1" dirty="0" err="1">
                <a:solidFill>
                  <a:srgbClr val="AAAAAA"/>
                </a:solidFill>
              </a:rPr>
              <a:t>수상</a:t>
            </a:r>
            <a:r>
              <a:rPr lang="en-US" altLang="ko-KR" sz="800" i="1" dirty="0">
                <a:solidFill>
                  <a:srgbClr val="AAAAAA"/>
                </a:solidFill>
              </a:rPr>
              <a:t> </a:t>
            </a:r>
            <a:r>
              <a:rPr lang="en-US" altLang="ko-KR" sz="800" i="1" dirty="0" err="1">
                <a:solidFill>
                  <a:srgbClr val="AAAAAA"/>
                </a:solidFill>
              </a:rPr>
              <a:t>실적</a:t>
            </a:r>
            <a:r>
              <a:rPr lang="en-US" altLang="ko-KR" sz="800" i="1" dirty="0">
                <a:solidFill>
                  <a:srgbClr val="AAAAAA"/>
                </a:solidFill>
              </a:rPr>
              <a:t>:</a:t>
            </a:r>
            <a:endParaRPr lang="en-US" altLang="ko-KR" sz="800" dirty="0"/>
          </a:p>
          <a:p>
            <a:r>
              <a:rPr lang="en-US" altLang="ko-KR" sz="800" i="1" dirty="0">
                <a:solidFill>
                  <a:srgbClr val="AAAAAA"/>
                </a:solidFill>
              </a:rPr>
              <a:t>· </a:t>
            </a:r>
            <a:r>
              <a:rPr lang="en-US" altLang="ko-KR" sz="800" i="1" dirty="0" err="1">
                <a:solidFill>
                  <a:srgbClr val="AAAAAA"/>
                </a:solidFill>
              </a:rPr>
              <a:t>핵심</a:t>
            </a:r>
            <a:r>
              <a:rPr lang="en-US" altLang="ko-KR" sz="800" i="1" dirty="0">
                <a:solidFill>
                  <a:srgbClr val="AAAAAA"/>
                </a:solidFill>
              </a:rPr>
              <a:t> </a:t>
            </a:r>
            <a:r>
              <a:rPr lang="en-US" altLang="ko-KR" sz="800" i="1" dirty="0" err="1">
                <a:solidFill>
                  <a:srgbClr val="AAAAAA"/>
                </a:solidFill>
              </a:rPr>
              <a:t>연구원별</a:t>
            </a:r>
            <a:r>
              <a:rPr lang="en-US" altLang="ko-KR" sz="800" i="1" dirty="0">
                <a:solidFill>
                  <a:srgbClr val="AAAAAA"/>
                </a:solidFill>
              </a:rPr>
              <a:t> </a:t>
            </a:r>
            <a:r>
              <a:rPr lang="en-US" altLang="ko-KR" sz="800" i="1" dirty="0" err="1">
                <a:solidFill>
                  <a:srgbClr val="AAAAAA"/>
                </a:solidFill>
              </a:rPr>
              <a:t>역할</a:t>
            </a:r>
            <a:r>
              <a:rPr lang="en-US" altLang="ko-KR" sz="800" i="1" dirty="0">
                <a:solidFill>
                  <a:srgbClr val="AAAAAA"/>
                </a:solidFill>
              </a:rPr>
              <a:t>:</a:t>
            </a:r>
            <a:endParaRPr lang="en-US" altLang="ko-KR" sz="800" dirty="0"/>
          </a:p>
          <a:p>
            <a:endParaRPr lang="en-US" altLang="ko-KR" sz="800" dirty="0"/>
          </a:p>
          <a:p>
            <a:r>
              <a:rPr lang="en-US" altLang="ko-KR" sz="800" i="1" dirty="0">
                <a:solidFill>
                  <a:srgbClr val="AAAAAA"/>
                </a:solidFill>
              </a:rPr>
              <a:t>※ 팀 </a:t>
            </a:r>
            <a:r>
              <a:rPr lang="en-US" altLang="ko-KR" sz="800" i="1" dirty="0" err="1">
                <a:solidFill>
                  <a:srgbClr val="AAAAAA"/>
                </a:solidFill>
              </a:rPr>
              <a:t>소개</a:t>
            </a:r>
            <a:r>
              <a:rPr lang="en-US" altLang="ko-KR" sz="800" i="1" dirty="0">
                <a:solidFill>
                  <a:srgbClr val="AAAAAA"/>
                </a:solidFill>
              </a:rPr>
              <a:t>(</a:t>
            </a:r>
            <a:r>
              <a:rPr lang="en-US" altLang="ko-KR" sz="800" i="1" dirty="0" err="1">
                <a:solidFill>
                  <a:srgbClr val="AAAAAA"/>
                </a:solidFill>
              </a:rPr>
              <a:t>창업</a:t>
            </a:r>
            <a:r>
              <a:rPr lang="en-US" altLang="ko-KR" sz="800" i="1" dirty="0">
                <a:solidFill>
                  <a:srgbClr val="AAAAAA"/>
                </a:solidFill>
              </a:rPr>
              <a:t> </a:t>
            </a:r>
            <a:r>
              <a:rPr lang="en-US" altLang="ko-KR" sz="800" i="1" dirty="0" err="1">
                <a:solidFill>
                  <a:srgbClr val="AAAAAA"/>
                </a:solidFill>
              </a:rPr>
              <a:t>이력</a:t>
            </a:r>
            <a:r>
              <a:rPr lang="en-US" altLang="ko-KR" sz="800" i="1" dirty="0">
                <a:solidFill>
                  <a:srgbClr val="AAAAAA"/>
                </a:solidFill>
              </a:rPr>
              <a:t>, </a:t>
            </a:r>
            <a:r>
              <a:rPr lang="en-US" altLang="ko-KR" sz="800" i="1" dirty="0" err="1">
                <a:solidFill>
                  <a:srgbClr val="AAAAAA"/>
                </a:solidFill>
              </a:rPr>
              <a:t>학력</a:t>
            </a:r>
            <a:r>
              <a:rPr lang="en-US" altLang="ko-KR" sz="800" i="1" dirty="0">
                <a:solidFill>
                  <a:srgbClr val="AAAAAA"/>
                </a:solidFill>
              </a:rPr>
              <a:t>, </a:t>
            </a:r>
            <a:r>
              <a:rPr lang="en-US" altLang="ko-KR" sz="800" i="1" dirty="0" err="1">
                <a:solidFill>
                  <a:srgbClr val="AAAAAA"/>
                </a:solidFill>
              </a:rPr>
              <a:t>경력</a:t>
            </a:r>
            <a:r>
              <a:rPr lang="en-US" altLang="ko-KR" sz="800" i="1" dirty="0">
                <a:solidFill>
                  <a:srgbClr val="AAAAAA"/>
                </a:solidFill>
              </a:rPr>
              <a:t> 등)는 </a:t>
            </a:r>
            <a:r>
              <a:rPr lang="en-US" altLang="ko-KR" sz="800" i="1" dirty="0" err="1">
                <a:solidFill>
                  <a:srgbClr val="AAAAAA"/>
                </a:solidFill>
              </a:rPr>
              <a:t>IR자료를</a:t>
            </a:r>
            <a:r>
              <a:rPr lang="en-US" altLang="ko-KR" sz="800" i="1" dirty="0">
                <a:solidFill>
                  <a:srgbClr val="AAAAAA"/>
                </a:solidFill>
              </a:rPr>
              <a:t> </a:t>
            </a:r>
            <a:r>
              <a:rPr lang="en-US" altLang="ko-KR" sz="800" i="1" dirty="0" err="1">
                <a:solidFill>
                  <a:srgbClr val="AAAAAA"/>
                </a:solidFill>
              </a:rPr>
              <a:t>활용하세요</a:t>
            </a:r>
            <a:r>
              <a:rPr lang="en-US" altLang="ko-KR" sz="800" i="1" dirty="0">
                <a:solidFill>
                  <a:srgbClr val="AAAAAA"/>
                </a:solidFill>
              </a:rPr>
              <a:t>.</a:t>
            </a:r>
            <a:endParaRPr lang="en-US" altLang="ko-KR" sz="800" dirty="0"/>
          </a:p>
        </p:txBody>
      </p:sp>
    </p:spTree>
    <p:extLst>
      <p:ext uri="{BB962C8B-B14F-4D97-AF65-F5344CB8AC3E}">
        <p14:creationId xmlns:p14="http://schemas.microsoft.com/office/powerpoint/2010/main" val="14426867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5.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기술사업화 계획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sp>
        <p:nvSpPr>
          <p:cNvPr id="2" name="Text 3">
            <a:extLst>
              <a:ext uri="{FF2B5EF4-FFF2-40B4-BE49-F238E27FC236}">
                <a16:creationId xmlns:a16="http://schemas.microsoft.com/office/drawing/2014/main" id="{919A3D9D-D5BB-0FE1-A1C2-D6E9959B8ADB}"/>
              </a:ext>
            </a:extLst>
          </p:cNvPr>
          <p:cNvSpPr/>
          <p:nvPr/>
        </p:nvSpPr>
        <p:spPr>
          <a:xfrm>
            <a:off x="8785275" y="4825922"/>
            <a:ext cx="316525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14</a:t>
            </a: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E3ACD445-BC23-4D3F-EBF7-B0F9CE9E87F5}"/>
              </a:ext>
            </a:extLst>
          </p:cNvPr>
          <p:cNvGrpSpPr/>
          <p:nvPr/>
        </p:nvGrpSpPr>
        <p:grpSpPr>
          <a:xfrm>
            <a:off x="232114" y="869747"/>
            <a:ext cx="8691966" cy="274320"/>
            <a:chOff x="232114" y="1068439"/>
            <a:chExt cx="8691966" cy="274320"/>
          </a:xfrm>
        </p:grpSpPr>
        <p:sp>
          <p:nvSpPr>
            <p:cNvPr id="4" name="Shape 6">
              <a:extLst>
                <a:ext uri="{FF2B5EF4-FFF2-40B4-BE49-F238E27FC236}">
                  <a16:creationId xmlns:a16="http://schemas.microsoft.com/office/drawing/2014/main" id="{1514E0F7-8098-B4B8-93BD-3C7C321A018D}"/>
                </a:ext>
              </a:extLst>
            </p:cNvPr>
            <p:cNvSpPr/>
            <p:nvPr/>
          </p:nvSpPr>
          <p:spPr>
            <a:xfrm>
              <a:off x="232114" y="1068439"/>
              <a:ext cx="8691966" cy="274320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" name="Text 15">
              <a:extLst>
                <a:ext uri="{FF2B5EF4-FFF2-40B4-BE49-F238E27FC236}">
                  <a16:creationId xmlns:a16="http://schemas.microsoft.com/office/drawing/2014/main" id="{3A0FB3A7-CE76-D2AB-B52F-56CE53E386C5}"/>
                </a:ext>
              </a:extLst>
            </p:cNvPr>
            <p:cNvSpPr/>
            <p:nvPr/>
          </p:nvSpPr>
          <p:spPr>
            <a:xfrm>
              <a:off x="358724" y="1089562"/>
              <a:ext cx="7069018" cy="22930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※ 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시장현황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, 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경쟁분석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, 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비즈니스 모델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, 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사업화 로드맵은 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IR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자료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(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별첨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)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를 활용하시기 바람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. 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본 항목은 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R&amp;D 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결과물 중심의 사업화 계획을 기재</a:t>
              </a:r>
            </a:p>
          </p:txBody>
        </p:sp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5A996C30-F9DD-795F-588E-44101A14B12D}"/>
              </a:ext>
            </a:extLst>
          </p:cNvPr>
          <p:cNvGrpSpPr/>
          <p:nvPr/>
        </p:nvGrpSpPr>
        <p:grpSpPr>
          <a:xfrm>
            <a:off x="232115" y="1279674"/>
            <a:ext cx="8691965" cy="3403967"/>
            <a:chOff x="232115" y="950281"/>
            <a:chExt cx="8691965" cy="3403967"/>
          </a:xfrm>
        </p:grpSpPr>
        <p:sp>
          <p:nvSpPr>
            <p:cNvPr id="18" name="Shape 5">
              <a:extLst>
                <a:ext uri="{FF2B5EF4-FFF2-40B4-BE49-F238E27FC236}">
                  <a16:creationId xmlns:a16="http://schemas.microsoft.com/office/drawing/2014/main" id="{9B89E48D-DAA5-BB1B-4FE3-C7280919A9DD}"/>
                </a:ext>
              </a:extLst>
            </p:cNvPr>
            <p:cNvSpPr/>
            <p:nvPr/>
          </p:nvSpPr>
          <p:spPr>
            <a:xfrm>
              <a:off x="232115" y="950281"/>
              <a:ext cx="8691965" cy="3403967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9" name="Text 7">
              <a:extLst>
                <a:ext uri="{FF2B5EF4-FFF2-40B4-BE49-F238E27FC236}">
                  <a16:creationId xmlns:a16="http://schemas.microsoft.com/office/drawing/2014/main" id="{368990FB-4AEB-B86B-97DF-E9D3CCC35E6F}"/>
                </a:ext>
              </a:extLst>
            </p:cNvPr>
            <p:cNvSpPr/>
            <p:nvPr/>
          </p:nvSpPr>
          <p:spPr>
            <a:xfrm>
              <a:off x="327776" y="996002"/>
              <a:ext cx="662824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500" b="1">
                  <a:solidFill>
                    <a:srgbClr val="1B3A6B"/>
                  </a:solidFill>
                  <a:latin typeface="+mn-ea"/>
                </a:rPr>
                <a:t>5-1</a:t>
              </a:r>
              <a:r>
                <a:rPr lang="en-US" sz="1500" b="1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20" name="Text 8">
              <a:extLst>
                <a:ext uri="{FF2B5EF4-FFF2-40B4-BE49-F238E27FC236}">
                  <a16:creationId xmlns:a16="http://schemas.microsoft.com/office/drawing/2014/main" id="{FC2FEC2F-A81D-40A4-8923-4C4F93C16476}"/>
                </a:ext>
              </a:extLst>
            </p:cNvPr>
            <p:cNvSpPr/>
            <p:nvPr/>
          </p:nvSpPr>
          <p:spPr>
            <a:xfrm>
              <a:off x="729756" y="995318"/>
              <a:ext cx="3340594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개발결과물 활용방안 및 기대효과</a:t>
              </a:r>
              <a:endParaRPr lang="en-US" sz="1400" dirty="0">
                <a:latin typeface="+mn-ea"/>
              </a:endParaRPr>
            </a:p>
          </p:txBody>
        </p:sp>
      </p:grpSp>
      <p:graphicFrame>
        <p:nvGraphicFramePr>
          <p:cNvPr id="13" name="Table 0">
            <a:extLst>
              <a:ext uri="{FF2B5EF4-FFF2-40B4-BE49-F238E27FC236}">
                <a16:creationId xmlns:a16="http://schemas.microsoft.com/office/drawing/2014/main" id="{493A9C44-9820-4366-A0C6-1650E341C1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1741065"/>
              </p:ext>
            </p:extLst>
          </p:nvPr>
        </p:nvGraphicFramePr>
        <p:xfrm>
          <a:off x="343779" y="2088606"/>
          <a:ext cx="8456441" cy="1333500"/>
        </p:xfrm>
        <a:graphic>
          <a:graphicData uri="http://schemas.openxmlformats.org/drawingml/2006/table">
            <a:tbl>
              <a:tblPr/>
              <a:tblGrid>
                <a:gridCol w="23534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030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구분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 err="1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내용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주요성과물</a:t>
                      </a: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활용분야 및 방안</a:t>
                      </a: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4453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기술적</a:t>
                      </a:r>
                      <a:r>
                        <a:rPr lang="en-US" altLang="ko-KR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·</a:t>
                      </a:r>
                      <a:r>
                        <a:rPr lang="ko-KR" alt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경제적 기대 효과</a:t>
                      </a: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3242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5. </a:t>
            </a:r>
            <a:r>
              <a:rPr lang="ko-KR" altLang="en-US" sz="2300" b="1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기술사업화 계획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sp>
        <p:nvSpPr>
          <p:cNvPr id="2" name="Text 3">
            <a:extLst>
              <a:ext uri="{FF2B5EF4-FFF2-40B4-BE49-F238E27FC236}">
                <a16:creationId xmlns:a16="http://schemas.microsoft.com/office/drawing/2014/main" id="{919A3D9D-D5BB-0FE1-A1C2-D6E9959B8ADB}"/>
              </a:ext>
            </a:extLst>
          </p:cNvPr>
          <p:cNvSpPr/>
          <p:nvPr/>
        </p:nvSpPr>
        <p:spPr>
          <a:xfrm>
            <a:off x="8785275" y="4825922"/>
            <a:ext cx="316525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15</a:t>
            </a:r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5A996C30-F9DD-795F-588E-44101A14B12D}"/>
              </a:ext>
            </a:extLst>
          </p:cNvPr>
          <p:cNvGrpSpPr/>
          <p:nvPr/>
        </p:nvGrpSpPr>
        <p:grpSpPr>
          <a:xfrm>
            <a:off x="232115" y="818822"/>
            <a:ext cx="8691965" cy="4115128"/>
            <a:chOff x="232115" y="950281"/>
            <a:chExt cx="8691965" cy="3403967"/>
          </a:xfrm>
        </p:grpSpPr>
        <p:sp>
          <p:nvSpPr>
            <p:cNvPr id="18" name="Shape 5">
              <a:extLst>
                <a:ext uri="{FF2B5EF4-FFF2-40B4-BE49-F238E27FC236}">
                  <a16:creationId xmlns:a16="http://schemas.microsoft.com/office/drawing/2014/main" id="{9B89E48D-DAA5-BB1B-4FE3-C7280919A9DD}"/>
                </a:ext>
              </a:extLst>
            </p:cNvPr>
            <p:cNvSpPr/>
            <p:nvPr/>
          </p:nvSpPr>
          <p:spPr>
            <a:xfrm>
              <a:off x="232115" y="950281"/>
              <a:ext cx="8691965" cy="3403967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9" name="Text 7">
              <a:extLst>
                <a:ext uri="{FF2B5EF4-FFF2-40B4-BE49-F238E27FC236}">
                  <a16:creationId xmlns:a16="http://schemas.microsoft.com/office/drawing/2014/main" id="{368990FB-4AEB-B86B-97DF-E9D3CCC35E6F}"/>
                </a:ext>
              </a:extLst>
            </p:cNvPr>
            <p:cNvSpPr/>
            <p:nvPr/>
          </p:nvSpPr>
          <p:spPr>
            <a:xfrm>
              <a:off x="327776" y="996002"/>
              <a:ext cx="739024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sz="1500" b="1">
                  <a:solidFill>
                    <a:srgbClr val="1B3A6B"/>
                  </a:solidFill>
                  <a:latin typeface="+mn-ea"/>
                </a:rPr>
                <a:t>5</a:t>
              </a:r>
              <a:r>
                <a:rPr lang="en-US" altLang="ko-KR" sz="1500" b="1">
                  <a:solidFill>
                    <a:srgbClr val="1B3A6B"/>
                  </a:solidFill>
                  <a:latin typeface="+mn-ea"/>
                </a:rPr>
                <a:t>-2</a:t>
              </a:r>
              <a:r>
                <a:rPr lang="en-US" sz="1500" b="1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20" name="Text 8">
              <a:extLst>
                <a:ext uri="{FF2B5EF4-FFF2-40B4-BE49-F238E27FC236}">
                  <a16:creationId xmlns:a16="http://schemas.microsoft.com/office/drawing/2014/main" id="{FC2FEC2F-A81D-40A4-8923-4C4F93C16476}"/>
                </a:ext>
              </a:extLst>
            </p:cNvPr>
            <p:cNvSpPr/>
            <p:nvPr/>
          </p:nvSpPr>
          <p:spPr>
            <a:xfrm>
              <a:off x="742456" y="988968"/>
              <a:ext cx="4458194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투자유치 현황 및 사업화 연계 계획</a:t>
              </a:r>
              <a:endParaRPr lang="en-US" sz="1400" dirty="0">
                <a:latin typeface="+mn-ea"/>
              </a:endParaRPr>
            </a:p>
          </p:txBody>
        </p:sp>
      </p:grpSp>
      <p:sp>
        <p:nvSpPr>
          <p:cNvPr id="7" name="Text 15">
            <a:extLst>
              <a:ext uri="{FF2B5EF4-FFF2-40B4-BE49-F238E27FC236}">
                <a16:creationId xmlns:a16="http://schemas.microsoft.com/office/drawing/2014/main" id="{492E2100-EE1A-9B60-9C47-7ED87CC263A1}"/>
              </a:ext>
            </a:extLst>
          </p:cNvPr>
          <p:cNvSpPr/>
          <p:nvPr/>
        </p:nvSpPr>
        <p:spPr>
          <a:xfrm>
            <a:off x="358724" y="1261061"/>
            <a:ext cx="5591910" cy="2293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※ 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민간투자 유치 현황 및 사업화 연계 계획을 기재</a:t>
            </a:r>
          </a:p>
        </p:txBody>
      </p:sp>
      <p:graphicFrame>
        <p:nvGraphicFramePr>
          <p:cNvPr id="9" name="Table 0">
            <a:extLst>
              <a:ext uri="{FF2B5EF4-FFF2-40B4-BE49-F238E27FC236}">
                <a16:creationId xmlns:a16="http://schemas.microsoft.com/office/drawing/2014/main" id="{213CB9A8-9094-67BE-9E6E-E275992DF0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6716937"/>
              </p:ext>
            </p:extLst>
          </p:nvPr>
        </p:nvGraphicFramePr>
        <p:xfrm>
          <a:off x="344658" y="1758358"/>
          <a:ext cx="8440617" cy="1150620"/>
        </p:xfrm>
        <a:graphic>
          <a:graphicData uri="http://schemas.openxmlformats.org/drawingml/2006/table">
            <a:tbl>
              <a:tblPr bandRow="1"/>
              <a:tblGrid>
                <a:gridCol w="20556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8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241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9526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83056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dirty="0" err="1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투자사</a:t>
                      </a:r>
                      <a:r>
                        <a:rPr lang="en-US" altLang="ko-KR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950" b="1" dirty="0" err="1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운영사</a:t>
                      </a:r>
                      <a:r>
                        <a:rPr lang="en-US" altLang="ko-KR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)</a:t>
                      </a: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명</a:t>
                      </a:r>
                      <a:endParaRPr lang="en-US" sz="95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투자금액</a:t>
                      </a:r>
                      <a:r>
                        <a:rPr lang="en-US" altLang="ko-KR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원</a:t>
                      </a:r>
                      <a:r>
                        <a:rPr lang="en-US" altLang="ko-KR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)</a:t>
                      </a:r>
                      <a:endParaRPr lang="en-US" sz="950" b="1" dirty="0">
                        <a:solidFill>
                          <a:srgbClr val="FFFFFF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kern="1200" dirty="0">
                          <a:solidFill>
                            <a:srgbClr val="FFFFFF"/>
                          </a:solidFill>
                          <a:latin typeface="+mj-ea"/>
                          <a:ea typeface="+mn-ea"/>
                          <a:cs typeface="+mn-cs"/>
                        </a:rPr>
                        <a:t>투자일자</a:t>
                      </a:r>
                      <a:endParaRPr lang="en-US" altLang="ko-KR" sz="950" b="1" kern="1200" dirty="0">
                        <a:solidFill>
                          <a:srgbClr val="FFFFFF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투자단계</a:t>
                      </a:r>
                      <a:endParaRPr lang="en-US" sz="95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571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i="1" dirty="0">
                          <a:solidFill>
                            <a:srgbClr val="1CBED8"/>
                          </a:solidFill>
                          <a:latin typeface="+mn-ea"/>
                          <a:ea typeface="+mn-ea"/>
                        </a:rPr>
                        <a:t>0,000,000,000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i="1" dirty="0">
                          <a:solidFill>
                            <a:srgbClr val="1CBED8"/>
                          </a:solidFill>
                          <a:latin typeface="+mn-ea"/>
                          <a:ea typeface="+mn-ea"/>
                        </a:rPr>
                        <a:t>20XX.</a:t>
                      </a:r>
                      <a:r>
                        <a:rPr lang="ko-KR" altLang="en-US" sz="900" i="1" dirty="0">
                          <a:solidFill>
                            <a:srgbClr val="1CBED8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900" i="1" dirty="0">
                          <a:solidFill>
                            <a:srgbClr val="1CBED8"/>
                          </a:solidFill>
                          <a:latin typeface="+mn-ea"/>
                          <a:ea typeface="+mn-ea"/>
                        </a:rPr>
                        <a:t>XX.</a:t>
                      </a:r>
                      <a:r>
                        <a:rPr lang="ko-KR" altLang="en-US" sz="900" i="1" dirty="0">
                          <a:solidFill>
                            <a:srgbClr val="1CBED8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900" i="1" dirty="0">
                          <a:solidFill>
                            <a:srgbClr val="1CBED8"/>
                          </a:solidFill>
                          <a:latin typeface="+mn-ea"/>
                          <a:ea typeface="+mn-ea"/>
                        </a:rPr>
                        <a:t>XX.</a:t>
                      </a:r>
                      <a:endParaRPr lang="en-US" sz="900" i="1" dirty="0">
                        <a:solidFill>
                          <a:srgbClr val="1CBED8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2571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9164866"/>
                  </a:ext>
                </a:extLst>
              </a:tr>
              <a:tr h="222571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2571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7314559"/>
                  </a:ext>
                </a:extLst>
              </a:tr>
            </a:tbl>
          </a:graphicData>
        </a:graphic>
      </p:graphicFrame>
      <p:sp>
        <p:nvSpPr>
          <p:cNvPr id="23" name="Text 8">
            <a:extLst>
              <a:ext uri="{FF2B5EF4-FFF2-40B4-BE49-F238E27FC236}">
                <a16:creationId xmlns:a16="http://schemas.microsoft.com/office/drawing/2014/main" id="{1B025110-C4A6-458B-935C-403B50B3F089}"/>
              </a:ext>
            </a:extLst>
          </p:cNvPr>
          <p:cNvSpPr/>
          <p:nvPr/>
        </p:nvSpPr>
        <p:spPr>
          <a:xfrm>
            <a:off x="258091" y="3102364"/>
            <a:ext cx="4458194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1050" b="1">
                <a:solidFill>
                  <a:srgbClr val="1B3A6B"/>
                </a:solidFill>
                <a:latin typeface="+mn-ea"/>
              </a:rPr>
              <a:t>[</a:t>
            </a:r>
            <a:r>
              <a:rPr lang="ko-KR" altLang="en-US" sz="1050" b="1">
                <a:solidFill>
                  <a:srgbClr val="1B3A6B"/>
                </a:solidFill>
                <a:latin typeface="+mn-ea"/>
              </a:rPr>
              <a:t>사업화 </a:t>
            </a:r>
            <a:r>
              <a:rPr lang="ko-KR" altLang="en-US" sz="1050" b="1" dirty="0">
                <a:solidFill>
                  <a:srgbClr val="1B3A6B"/>
                </a:solidFill>
                <a:latin typeface="+mn-ea"/>
              </a:rPr>
              <a:t>연계 계획</a:t>
            </a:r>
            <a:r>
              <a:rPr lang="en-US" altLang="ko-KR" sz="1050" b="1" dirty="0">
                <a:solidFill>
                  <a:srgbClr val="1B3A6B"/>
                </a:solidFill>
                <a:latin typeface="+mn-ea"/>
              </a:rPr>
              <a:t>]</a:t>
            </a:r>
            <a:endParaRPr lang="en-US" sz="1050" dirty="0">
              <a:latin typeface="+mn-ea"/>
            </a:endParaRPr>
          </a:p>
        </p:txBody>
      </p:sp>
      <p:sp>
        <p:nvSpPr>
          <p:cNvPr id="24" name="Text 8">
            <a:extLst>
              <a:ext uri="{FF2B5EF4-FFF2-40B4-BE49-F238E27FC236}">
                <a16:creationId xmlns:a16="http://schemas.microsoft.com/office/drawing/2014/main" id="{1F94524C-5E61-40B7-8981-CFAAF0CFACD7}"/>
              </a:ext>
            </a:extLst>
          </p:cNvPr>
          <p:cNvSpPr/>
          <p:nvPr/>
        </p:nvSpPr>
        <p:spPr>
          <a:xfrm>
            <a:off x="258091" y="1417080"/>
            <a:ext cx="4458194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1050" b="1" dirty="0">
                <a:solidFill>
                  <a:srgbClr val="1B3A6B"/>
                </a:solidFill>
                <a:latin typeface="+mn-ea"/>
              </a:rPr>
              <a:t>[</a:t>
            </a:r>
            <a:r>
              <a:rPr lang="ko-KR" altLang="en-US" sz="1050" b="1" dirty="0">
                <a:solidFill>
                  <a:srgbClr val="1B3A6B"/>
                </a:solidFill>
                <a:latin typeface="+mn-ea"/>
              </a:rPr>
              <a:t>투자유치 현황</a:t>
            </a:r>
            <a:r>
              <a:rPr lang="en-US" altLang="ko-KR" sz="1050" b="1" dirty="0">
                <a:solidFill>
                  <a:srgbClr val="1B3A6B"/>
                </a:solidFill>
                <a:latin typeface="+mn-ea"/>
              </a:rPr>
              <a:t>]</a:t>
            </a:r>
            <a:endParaRPr lang="en-US" sz="1050" dirty="0">
              <a:latin typeface="+mn-ea"/>
            </a:endParaRPr>
          </a:p>
        </p:txBody>
      </p:sp>
      <p:sp>
        <p:nvSpPr>
          <p:cNvPr id="21" name="Shape 26">
            <a:extLst>
              <a:ext uri="{FF2B5EF4-FFF2-40B4-BE49-F238E27FC236}">
                <a16:creationId xmlns:a16="http://schemas.microsoft.com/office/drawing/2014/main" id="{F933DC58-72D3-439D-AC1F-196B0B1B65C0}"/>
              </a:ext>
            </a:extLst>
          </p:cNvPr>
          <p:cNvSpPr/>
          <p:nvPr/>
        </p:nvSpPr>
        <p:spPr>
          <a:xfrm>
            <a:off x="358724" y="3486412"/>
            <a:ext cx="1881556" cy="1119654"/>
          </a:xfrm>
          <a:prstGeom prst="rect">
            <a:avLst/>
          </a:prstGeom>
          <a:solidFill>
            <a:srgbClr val="EEF3FA"/>
          </a:solidFill>
          <a:ln w="12700">
            <a:solidFill>
              <a:srgbClr val="D0D8E8"/>
            </a:solidFill>
            <a:prstDash val="solid"/>
          </a:ln>
        </p:spPr>
        <p:txBody>
          <a:bodyPr anchor="ctr"/>
          <a:lstStyle/>
          <a:p>
            <a:pPr algn="ctr"/>
            <a:r>
              <a:rPr lang="ko-KR" altLang="en-US" sz="1000" b="1">
                <a:solidFill>
                  <a:srgbClr val="1B3A6B"/>
                </a:solidFill>
                <a:latin typeface="+mn-ea"/>
              </a:rPr>
              <a:t>사업화 연계 계획</a:t>
            </a:r>
            <a:endParaRPr lang="ko-KR" altLang="en-US" sz="1000" b="1" dirty="0">
              <a:solidFill>
                <a:srgbClr val="1B3A6B"/>
              </a:solidFill>
              <a:latin typeface="+mn-ea"/>
            </a:endParaRPr>
          </a:p>
        </p:txBody>
      </p:sp>
      <p:sp>
        <p:nvSpPr>
          <p:cNvPr id="25" name="Shape 28">
            <a:extLst>
              <a:ext uri="{FF2B5EF4-FFF2-40B4-BE49-F238E27FC236}">
                <a16:creationId xmlns:a16="http://schemas.microsoft.com/office/drawing/2014/main" id="{549C2D95-9CFF-4383-BA3C-AAB2F901A2A4}"/>
              </a:ext>
            </a:extLst>
          </p:cNvPr>
          <p:cNvSpPr/>
          <p:nvPr/>
        </p:nvSpPr>
        <p:spPr>
          <a:xfrm>
            <a:off x="2240280" y="3486412"/>
            <a:ext cx="6544995" cy="1119653"/>
          </a:xfrm>
          <a:prstGeom prst="rect">
            <a:avLst/>
          </a:prstGeom>
          <a:solidFill>
            <a:srgbClr val="FFFFFF"/>
          </a:solidFill>
          <a:ln w="12700">
            <a:solidFill>
              <a:srgbClr val="D0D8E8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6" name="Text 9">
            <a:extLst>
              <a:ext uri="{FF2B5EF4-FFF2-40B4-BE49-F238E27FC236}">
                <a16:creationId xmlns:a16="http://schemas.microsoft.com/office/drawing/2014/main" id="{873907B1-96B9-428C-AEFE-4464545F5C35}"/>
              </a:ext>
            </a:extLst>
          </p:cNvPr>
          <p:cNvSpPr/>
          <p:nvPr/>
        </p:nvSpPr>
        <p:spPr>
          <a:xfrm>
            <a:off x="2387106" y="3427091"/>
            <a:ext cx="4366392" cy="116928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altLang="ko-KR" sz="1000">
                <a:latin typeface="+mn-ea"/>
              </a:rPr>
              <a:t>- </a:t>
            </a:r>
            <a:r>
              <a:rPr lang="ko-KR" altLang="en-US" sz="1000" dirty="0">
                <a:latin typeface="+mn-ea"/>
              </a:rPr>
              <a:t>내용을 입력하세요</a:t>
            </a:r>
            <a:r>
              <a:rPr lang="en-US" altLang="ko-KR" sz="1000" dirty="0">
                <a:latin typeface="+mn-e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495723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6.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연구개발 안전 및 보안조치 이행계획</a:t>
            </a:r>
            <a:r>
              <a:rPr lang="en-US" altLang="ko-KR" sz="800" dirty="0">
                <a:solidFill>
                  <a:srgbClr val="888888"/>
                </a:solidFill>
                <a:latin typeface="+mn-ea"/>
              </a:rPr>
              <a:t>(</a:t>
            </a:r>
            <a:r>
              <a:rPr lang="ko-KR" altLang="en-US" sz="800" dirty="0">
                <a:solidFill>
                  <a:srgbClr val="888888"/>
                </a:solidFill>
                <a:latin typeface="+mn-ea"/>
              </a:rPr>
              <a:t>당초 입력 시에는 선택 사항이며</a:t>
            </a:r>
            <a:r>
              <a:rPr lang="en-US" altLang="ko-KR" sz="800" dirty="0">
                <a:solidFill>
                  <a:srgbClr val="888888"/>
                </a:solidFill>
                <a:latin typeface="+mn-ea"/>
              </a:rPr>
              <a:t>, </a:t>
            </a:r>
            <a:r>
              <a:rPr lang="ko-KR" altLang="en-US" sz="800" b="1" dirty="0">
                <a:solidFill>
                  <a:srgbClr val="FF0000"/>
                </a:solidFill>
                <a:latin typeface="+mn-ea"/>
              </a:rPr>
              <a:t>협약 후 필수 제출</a:t>
            </a:r>
            <a:r>
              <a:rPr lang="en-US" altLang="ko-KR" sz="800" dirty="0">
                <a:solidFill>
                  <a:srgbClr val="888888"/>
                </a:solidFill>
                <a:latin typeface="+mn-ea"/>
              </a:rPr>
              <a:t>)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sp>
        <p:nvSpPr>
          <p:cNvPr id="2" name="Text 3">
            <a:extLst>
              <a:ext uri="{FF2B5EF4-FFF2-40B4-BE49-F238E27FC236}">
                <a16:creationId xmlns:a16="http://schemas.microsoft.com/office/drawing/2014/main" id="{919A3D9D-D5BB-0FE1-A1C2-D6E9959B8ADB}"/>
              </a:ext>
            </a:extLst>
          </p:cNvPr>
          <p:cNvSpPr/>
          <p:nvPr/>
        </p:nvSpPr>
        <p:spPr>
          <a:xfrm>
            <a:off x="8785275" y="4825922"/>
            <a:ext cx="316525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17</a:t>
            </a: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51AAF120-33B7-5FFB-A9B1-62AE30FF74F8}"/>
              </a:ext>
            </a:extLst>
          </p:cNvPr>
          <p:cNvGrpSpPr/>
          <p:nvPr/>
        </p:nvGrpSpPr>
        <p:grpSpPr>
          <a:xfrm>
            <a:off x="232114" y="869747"/>
            <a:ext cx="8691966" cy="274320"/>
            <a:chOff x="232114" y="1068439"/>
            <a:chExt cx="8691966" cy="274320"/>
          </a:xfrm>
        </p:grpSpPr>
        <p:sp>
          <p:nvSpPr>
            <p:cNvPr id="10" name="Shape 6">
              <a:extLst>
                <a:ext uri="{FF2B5EF4-FFF2-40B4-BE49-F238E27FC236}">
                  <a16:creationId xmlns:a16="http://schemas.microsoft.com/office/drawing/2014/main" id="{31E44EB7-B6D9-A8A4-64BE-77B0F82E8EFB}"/>
                </a:ext>
              </a:extLst>
            </p:cNvPr>
            <p:cNvSpPr/>
            <p:nvPr/>
          </p:nvSpPr>
          <p:spPr>
            <a:xfrm>
              <a:off x="232114" y="1068439"/>
              <a:ext cx="8691966" cy="274320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1" name="Text 15">
              <a:extLst>
                <a:ext uri="{FF2B5EF4-FFF2-40B4-BE49-F238E27FC236}">
                  <a16:creationId xmlns:a16="http://schemas.microsoft.com/office/drawing/2014/main" id="{1168A50F-A403-D4E6-1509-54BCA8A13EB7}"/>
                </a:ext>
              </a:extLst>
            </p:cNvPr>
            <p:cNvSpPr/>
            <p:nvPr/>
          </p:nvSpPr>
          <p:spPr>
            <a:xfrm>
              <a:off x="358724" y="1089562"/>
              <a:ext cx="7069018" cy="22930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※ 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안전과 보안에 해당사항이 없는 경우 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'</a:t>
              </a:r>
              <a:r>
                <a:rPr lang="ko-KR" altLang="en-US" sz="850" dirty="0" err="1">
                  <a:solidFill>
                    <a:srgbClr val="888888"/>
                  </a:solidFill>
                  <a:latin typeface="+mn-ea"/>
                </a:rPr>
                <a:t>해당없음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'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으로 기재</a:t>
              </a:r>
              <a:endParaRPr lang="ko-KR" altLang="en-US" sz="850" b="1" dirty="0">
                <a:solidFill>
                  <a:srgbClr val="FF0000"/>
                </a:solidFill>
                <a:latin typeface="+mn-ea"/>
              </a:endParaRP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9286702D-D712-4EBD-9EAE-302835FE6F79}"/>
              </a:ext>
            </a:extLst>
          </p:cNvPr>
          <p:cNvGrpSpPr/>
          <p:nvPr/>
        </p:nvGrpSpPr>
        <p:grpSpPr>
          <a:xfrm>
            <a:off x="232115" y="1275261"/>
            <a:ext cx="8691965" cy="1102180"/>
            <a:chOff x="232115" y="950282"/>
            <a:chExt cx="8691965" cy="1102180"/>
          </a:xfrm>
        </p:grpSpPr>
        <p:sp>
          <p:nvSpPr>
            <p:cNvPr id="13" name="Shape 5">
              <a:extLst>
                <a:ext uri="{FF2B5EF4-FFF2-40B4-BE49-F238E27FC236}">
                  <a16:creationId xmlns:a16="http://schemas.microsoft.com/office/drawing/2014/main" id="{1A4589A9-C2B4-C8DA-385D-9678BDC57096}"/>
                </a:ext>
              </a:extLst>
            </p:cNvPr>
            <p:cNvSpPr/>
            <p:nvPr/>
          </p:nvSpPr>
          <p:spPr>
            <a:xfrm>
              <a:off x="232115" y="950282"/>
              <a:ext cx="8691965" cy="110218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4" name="Text 7">
              <a:extLst>
                <a:ext uri="{FF2B5EF4-FFF2-40B4-BE49-F238E27FC236}">
                  <a16:creationId xmlns:a16="http://schemas.microsoft.com/office/drawing/2014/main" id="{45BC2CE3-B843-48B3-3DA2-19F671132176}"/>
                </a:ext>
              </a:extLst>
            </p:cNvPr>
            <p:cNvSpPr/>
            <p:nvPr/>
          </p:nvSpPr>
          <p:spPr>
            <a:xfrm>
              <a:off x="327776" y="996002"/>
              <a:ext cx="428358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1)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16" name="Text 8">
              <a:extLst>
                <a:ext uri="{FF2B5EF4-FFF2-40B4-BE49-F238E27FC236}">
                  <a16:creationId xmlns:a16="http://schemas.microsoft.com/office/drawing/2014/main" id="{863A6504-D0C0-C00F-B4B2-C39FF5EB9776}"/>
                </a:ext>
              </a:extLst>
            </p:cNvPr>
            <p:cNvSpPr/>
            <p:nvPr/>
          </p:nvSpPr>
          <p:spPr>
            <a:xfrm>
              <a:off x="615456" y="988968"/>
              <a:ext cx="2366892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안전조치 이행계획</a:t>
              </a:r>
              <a:endParaRPr lang="en-US" sz="1400" dirty="0">
                <a:latin typeface="+mn-ea"/>
              </a:endParaRPr>
            </a:p>
          </p:txBody>
        </p:sp>
        <p:sp>
          <p:nvSpPr>
            <p:cNvPr id="21" name="Text 9">
              <a:extLst>
                <a:ext uri="{FF2B5EF4-FFF2-40B4-BE49-F238E27FC236}">
                  <a16:creationId xmlns:a16="http://schemas.microsoft.com/office/drawing/2014/main" id="{CB21BF92-F1F6-13A5-97ED-E05F1C194BB6}"/>
                </a:ext>
              </a:extLst>
            </p:cNvPr>
            <p:cNvSpPr/>
            <p:nvPr/>
          </p:nvSpPr>
          <p:spPr>
            <a:xfrm>
              <a:off x="615455" y="1318853"/>
              <a:ext cx="8060089" cy="642167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000" dirty="0">
                  <a:latin typeface="+mn-ea"/>
                </a:rPr>
                <a:t>내용을 입력하세요</a:t>
              </a:r>
              <a:r>
                <a:rPr lang="en-US" altLang="ko-KR" sz="1000" dirty="0">
                  <a:latin typeface="+mn-ea"/>
                </a:rPr>
                <a:t>.</a:t>
              </a:r>
              <a:endParaRPr lang="en-US" sz="1000" dirty="0">
                <a:latin typeface="+mn-ea"/>
              </a:endParaRPr>
            </a:p>
          </p:txBody>
        </p:sp>
      </p:grp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ACA85C13-1DD7-A6E1-944F-A65A2A6C0645}"/>
              </a:ext>
            </a:extLst>
          </p:cNvPr>
          <p:cNvGrpSpPr/>
          <p:nvPr/>
        </p:nvGrpSpPr>
        <p:grpSpPr>
          <a:xfrm>
            <a:off x="232115" y="3713237"/>
            <a:ext cx="8691965" cy="1102180"/>
            <a:chOff x="232115" y="950282"/>
            <a:chExt cx="8691965" cy="1102180"/>
          </a:xfrm>
        </p:grpSpPr>
        <p:sp>
          <p:nvSpPr>
            <p:cNvPr id="23" name="Shape 5">
              <a:extLst>
                <a:ext uri="{FF2B5EF4-FFF2-40B4-BE49-F238E27FC236}">
                  <a16:creationId xmlns:a16="http://schemas.microsoft.com/office/drawing/2014/main" id="{46792BC1-7EC0-B1C4-4F47-5ACC3681AD1B}"/>
                </a:ext>
              </a:extLst>
            </p:cNvPr>
            <p:cNvSpPr/>
            <p:nvPr/>
          </p:nvSpPr>
          <p:spPr>
            <a:xfrm>
              <a:off x="232115" y="950282"/>
              <a:ext cx="8691965" cy="110218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24" name="Text 7">
              <a:extLst>
                <a:ext uri="{FF2B5EF4-FFF2-40B4-BE49-F238E27FC236}">
                  <a16:creationId xmlns:a16="http://schemas.microsoft.com/office/drawing/2014/main" id="{BFB7C032-649C-624A-12CD-8C1F29F0EB55}"/>
                </a:ext>
              </a:extLst>
            </p:cNvPr>
            <p:cNvSpPr/>
            <p:nvPr/>
          </p:nvSpPr>
          <p:spPr>
            <a:xfrm>
              <a:off x="327776" y="996002"/>
              <a:ext cx="428358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3)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25" name="Text 8">
              <a:extLst>
                <a:ext uri="{FF2B5EF4-FFF2-40B4-BE49-F238E27FC236}">
                  <a16:creationId xmlns:a16="http://schemas.microsoft.com/office/drawing/2014/main" id="{BC9A8400-4642-1E2E-B599-434E6611BD5D}"/>
                </a:ext>
              </a:extLst>
            </p:cNvPr>
            <p:cNvSpPr/>
            <p:nvPr/>
          </p:nvSpPr>
          <p:spPr>
            <a:xfrm>
              <a:off x="615456" y="988968"/>
              <a:ext cx="2366892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그 밖의 조치사항 이행계획</a:t>
              </a:r>
              <a:endParaRPr lang="en-US" sz="1400" dirty="0">
                <a:latin typeface="+mn-ea"/>
              </a:endParaRPr>
            </a:p>
          </p:txBody>
        </p:sp>
        <p:sp>
          <p:nvSpPr>
            <p:cNvPr id="26" name="Text 9">
              <a:extLst>
                <a:ext uri="{FF2B5EF4-FFF2-40B4-BE49-F238E27FC236}">
                  <a16:creationId xmlns:a16="http://schemas.microsoft.com/office/drawing/2014/main" id="{BB22C711-3712-FAAD-6A6C-2F089C3908EB}"/>
                </a:ext>
              </a:extLst>
            </p:cNvPr>
            <p:cNvSpPr/>
            <p:nvPr/>
          </p:nvSpPr>
          <p:spPr>
            <a:xfrm>
              <a:off x="615455" y="1318853"/>
              <a:ext cx="8060089" cy="642167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000" dirty="0">
                  <a:latin typeface="+mn-ea"/>
                </a:rPr>
                <a:t>내용을 입력하세요</a:t>
              </a:r>
              <a:r>
                <a:rPr lang="en-US" altLang="ko-KR" sz="1000" dirty="0">
                  <a:latin typeface="+mn-ea"/>
                </a:rPr>
                <a:t>.</a:t>
              </a:r>
              <a:endParaRPr lang="en-US" sz="1000" dirty="0">
                <a:latin typeface="+mn-ea"/>
              </a:endParaRPr>
            </a:p>
          </p:txBody>
        </p:sp>
      </p:grpSp>
      <p:grpSp>
        <p:nvGrpSpPr>
          <p:cNvPr id="32" name="그룹 31">
            <a:extLst>
              <a:ext uri="{FF2B5EF4-FFF2-40B4-BE49-F238E27FC236}">
                <a16:creationId xmlns:a16="http://schemas.microsoft.com/office/drawing/2014/main" id="{489C1C0D-8DAB-925B-23DD-58F3EE18B05F}"/>
              </a:ext>
            </a:extLst>
          </p:cNvPr>
          <p:cNvGrpSpPr/>
          <p:nvPr/>
        </p:nvGrpSpPr>
        <p:grpSpPr>
          <a:xfrm>
            <a:off x="232115" y="2493664"/>
            <a:ext cx="8691965" cy="1102180"/>
            <a:chOff x="232115" y="950282"/>
            <a:chExt cx="8691965" cy="1102180"/>
          </a:xfrm>
        </p:grpSpPr>
        <p:sp>
          <p:nvSpPr>
            <p:cNvPr id="33" name="Shape 5">
              <a:extLst>
                <a:ext uri="{FF2B5EF4-FFF2-40B4-BE49-F238E27FC236}">
                  <a16:creationId xmlns:a16="http://schemas.microsoft.com/office/drawing/2014/main" id="{70F2584F-6B24-5780-5DD4-0A3BD3978DFA}"/>
                </a:ext>
              </a:extLst>
            </p:cNvPr>
            <p:cNvSpPr/>
            <p:nvPr/>
          </p:nvSpPr>
          <p:spPr>
            <a:xfrm>
              <a:off x="232115" y="950282"/>
              <a:ext cx="8691965" cy="110218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34" name="Text 7">
              <a:extLst>
                <a:ext uri="{FF2B5EF4-FFF2-40B4-BE49-F238E27FC236}">
                  <a16:creationId xmlns:a16="http://schemas.microsoft.com/office/drawing/2014/main" id="{5D9D91F8-BFE1-E977-D2F0-ACF0F7963D84}"/>
                </a:ext>
              </a:extLst>
            </p:cNvPr>
            <p:cNvSpPr/>
            <p:nvPr/>
          </p:nvSpPr>
          <p:spPr>
            <a:xfrm>
              <a:off x="327776" y="996002"/>
              <a:ext cx="428358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2)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35" name="Text 8">
              <a:extLst>
                <a:ext uri="{FF2B5EF4-FFF2-40B4-BE49-F238E27FC236}">
                  <a16:creationId xmlns:a16="http://schemas.microsoft.com/office/drawing/2014/main" id="{FD529C9A-BD4B-47D5-0012-8B81E45FAB70}"/>
                </a:ext>
              </a:extLst>
            </p:cNvPr>
            <p:cNvSpPr/>
            <p:nvPr/>
          </p:nvSpPr>
          <p:spPr>
            <a:xfrm>
              <a:off x="615456" y="988968"/>
              <a:ext cx="2366892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보안조치 이행계획</a:t>
              </a:r>
              <a:endParaRPr lang="en-US" sz="1400" dirty="0">
                <a:latin typeface="+mn-ea"/>
              </a:endParaRPr>
            </a:p>
          </p:txBody>
        </p:sp>
        <p:sp>
          <p:nvSpPr>
            <p:cNvPr id="36" name="Text 9">
              <a:extLst>
                <a:ext uri="{FF2B5EF4-FFF2-40B4-BE49-F238E27FC236}">
                  <a16:creationId xmlns:a16="http://schemas.microsoft.com/office/drawing/2014/main" id="{16A1729E-1CE4-682C-2626-657E81778553}"/>
                </a:ext>
              </a:extLst>
            </p:cNvPr>
            <p:cNvSpPr/>
            <p:nvPr/>
          </p:nvSpPr>
          <p:spPr>
            <a:xfrm>
              <a:off x="615455" y="1318853"/>
              <a:ext cx="8060089" cy="642167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000" dirty="0">
                  <a:latin typeface="+mn-ea"/>
                </a:rPr>
                <a:t>내용을 입력하세요</a:t>
              </a:r>
              <a:r>
                <a:rPr lang="en-US" altLang="ko-KR" sz="1000" dirty="0">
                  <a:latin typeface="+mn-ea"/>
                </a:rPr>
                <a:t>.</a:t>
              </a:r>
              <a:endParaRPr lang="en-US" sz="1000" dirty="0"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1627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5"/>
          <p:cNvSpPr/>
          <p:nvPr/>
        </p:nvSpPr>
        <p:spPr>
          <a:xfrm>
            <a:off x="548640" y="798856"/>
            <a:ext cx="804672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500" spc="-150" dirty="0">
                <a:latin typeface="HY견고딕" panose="02030600000101010101" pitchFamily="18" charset="-127"/>
                <a:ea typeface="HY견고딕" panose="02030600000101010101" pitchFamily="18" charset="-127"/>
                <a:cs typeface="Malgun Gothic Semilight" panose="020B0502040204020203" pitchFamily="50" charset="-127"/>
              </a:rPr>
              <a:t>연구개발계획서</a:t>
            </a:r>
          </a:p>
        </p:txBody>
      </p:sp>
      <p:sp>
        <p:nvSpPr>
          <p:cNvPr id="10" name="Shape 8"/>
          <p:cNvSpPr/>
          <p:nvPr/>
        </p:nvSpPr>
        <p:spPr>
          <a:xfrm>
            <a:off x="1097280" y="2511081"/>
            <a:ext cx="1645920" cy="310896"/>
          </a:xfrm>
          <a:prstGeom prst="rect">
            <a:avLst/>
          </a:prstGeom>
          <a:solidFill>
            <a:srgbClr val="1E2F55"/>
          </a:solidFill>
          <a:ln w="12700">
            <a:solidFill>
              <a:srgbClr val="2A4070"/>
            </a:solidFill>
            <a:prstDash val="solid"/>
          </a:ln>
        </p:spPr>
        <p:txBody>
          <a:bodyPr/>
          <a:lstStyle/>
          <a:p>
            <a:endParaRPr lang="ko-KR" altLang="en-US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11" name="Text 9"/>
          <p:cNvSpPr/>
          <p:nvPr/>
        </p:nvSpPr>
        <p:spPr>
          <a:xfrm>
            <a:off x="1097280" y="2511081"/>
            <a:ext cx="164592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ko-KR" altLang="en-US" sz="1000" b="1" dirty="0">
                <a:solidFill>
                  <a:schemeClr val="bg1"/>
                </a:solidFill>
                <a:latin typeface="+mn-ea"/>
                <a:cs typeface="Malgun Gothic Semilight" panose="020B0502040204020203" pitchFamily="50" charset="-127"/>
              </a:rPr>
              <a:t>과    제    번    호</a:t>
            </a:r>
            <a:endParaRPr lang="en-US" sz="1000" b="1" dirty="0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12" name="Shape 10"/>
          <p:cNvSpPr/>
          <p:nvPr/>
        </p:nvSpPr>
        <p:spPr>
          <a:xfrm>
            <a:off x="2743200" y="2511081"/>
            <a:ext cx="5303520" cy="310896"/>
          </a:xfrm>
          <a:prstGeom prst="rect">
            <a:avLst/>
          </a:prstGeom>
          <a:noFill/>
          <a:ln w="12700">
            <a:solidFill>
              <a:srgbClr val="2A4070"/>
            </a:solidFill>
            <a:prstDash val="solid"/>
          </a:ln>
        </p:spPr>
        <p:txBody>
          <a:bodyPr/>
          <a:lstStyle/>
          <a:p>
            <a:endParaRPr lang="ko-KR" altLang="en-US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13" name="Text 11"/>
          <p:cNvSpPr/>
          <p:nvPr/>
        </p:nvSpPr>
        <p:spPr>
          <a:xfrm>
            <a:off x="2834640" y="2511081"/>
            <a:ext cx="512064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00" dirty="0">
                <a:latin typeface="+mn-ea"/>
                <a:cs typeface="Malgun Gothic Semilight" panose="020B0502040204020203" pitchFamily="50" charset="-127"/>
              </a:rPr>
              <a:t>( </a:t>
            </a:r>
            <a:r>
              <a:rPr lang="en-US" sz="1000" dirty="0" err="1">
                <a:latin typeface="+mn-ea"/>
                <a:cs typeface="Malgun Gothic Semilight" panose="020B0502040204020203" pitchFamily="50" charset="-127"/>
              </a:rPr>
              <a:t>과제</a:t>
            </a:r>
            <a:r>
              <a:rPr lang="ko-KR" altLang="en-US" sz="1000" dirty="0">
                <a:latin typeface="+mn-ea"/>
                <a:cs typeface="Malgun Gothic Semilight" panose="020B0502040204020203" pitchFamily="50" charset="-127"/>
              </a:rPr>
              <a:t>번호를</a:t>
            </a:r>
            <a:r>
              <a:rPr lang="en-US" sz="1000" dirty="0">
                <a:latin typeface="+mn-ea"/>
                <a:cs typeface="Malgun Gothic Semilight" panose="020B0502040204020203" pitchFamily="50" charset="-127"/>
              </a:rPr>
              <a:t> 기재하세요 )</a:t>
            </a:r>
          </a:p>
        </p:txBody>
      </p:sp>
      <p:sp>
        <p:nvSpPr>
          <p:cNvPr id="18" name="Shape 16"/>
          <p:cNvSpPr/>
          <p:nvPr/>
        </p:nvSpPr>
        <p:spPr>
          <a:xfrm>
            <a:off x="1097280" y="3279177"/>
            <a:ext cx="1645920" cy="310896"/>
          </a:xfrm>
          <a:prstGeom prst="rect">
            <a:avLst/>
          </a:prstGeom>
          <a:solidFill>
            <a:srgbClr val="1E2F55"/>
          </a:solidFill>
          <a:ln w="12700">
            <a:solidFill>
              <a:srgbClr val="2A4070"/>
            </a:solidFill>
            <a:prstDash val="solid"/>
          </a:ln>
        </p:spPr>
        <p:txBody>
          <a:bodyPr/>
          <a:lstStyle/>
          <a:p>
            <a:endParaRPr lang="ko-KR" altLang="en-US" b="1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19" name="Text 17"/>
          <p:cNvSpPr/>
          <p:nvPr/>
        </p:nvSpPr>
        <p:spPr>
          <a:xfrm>
            <a:off x="1097280" y="3279177"/>
            <a:ext cx="164592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ko-KR" altLang="en-US" sz="1000" b="1" dirty="0">
                <a:solidFill>
                  <a:schemeClr val="bg1"/>
                </a:solidFill>
                <a:latin typeface="+mn-ea"/>
                <a:cs typeface="Malgun Gothic Semilight" panose="020B0502040204020203" pitchFamily="50" charset="-127"/>
              </a:rPr>
              <a:t>주관연구개발기관</a:t>
            </a:r>
            <a:endParaRPr lang="en-US" sz="1000" b="1" dirty="0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20" name="Shape 18"/>
          <p:cNvSpPr/>
          <p:nvPr/>
        </p:nvSpPr>
        <p:spPr>
          <a:xfrm>
            <a:off x="2743200" y="3279177"/>
            <a:ext cx="5303520" cy="310896"/>
          </a:xfrm>
          <a:prstGeom prst="rect">
            <a:avLst/>
          </a:prstGeom>
          <a:noFill/>
          <a:ln w="12700">
            <a:solidFill>
              <a:srgbClr val="2A4070"/>
            </a:solidFill>
            <a:prstDash val="solid"/>
          </a:ln>
        </p:spPr>
        <p:txBody>
          <a:bodyPr/>
          <a:lstStyle/>
          <a:p>
            <a:endParaRPr lang="ko-KR" altLang="en-US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21" name="Text 19"/>
          <p:cNvSpPr/>
          <p:nvPr/>
        </p:nvSpPr>
        <p:spPr>
          <a:xfrm>
            <a:off x="2834640" y="3279177"/>
            <a:ext cx="512064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00" dirty="0">
                <a:latin typeface="+mn-ea"/>
                <a:cs typeface="Malgun Gothic Semilight" panose="020B0502040204020203" pitchFamily="50" charset="-127"/>
              </a:rPr>
              <a:t>( </a:t>
            </a:r>
            <a:r>
              <a:rPr lang="ko-KR" altLang="en-US" sz="1000" dirty="0">
                <a:latin typeface="+mn-ea"/>
                <a:cs typeface="Malgun Gothic Semilight" panose="020B0502040204020203" pitchFamily="50" charset="-127"/>
              </a:rPr>
              <a:t>기관명</a:t>
            </a:r>
            <a:r>
              <a:rPr lang="en-US" sz="1000" dirty="0">
                <a:latin typeface="+mn-ea"/>
                <a:cs typeface="Malgun Gothic Semilight" panose="020B0502040204020203" pitchFamily="50" charset="-127"/>
              </a:rPr>
              <a:t> )</a:t>
            </a:r>
          </a:p>
        </p:txBody>
      </p:sp>
      <p:sp>
        <p:nvSpPr>
          <p:cNvPr id="22" name="Shape 20"/>
          <p:cNvSpPr/>
          <p:nvPr/>
        </p:nvSpPr>
        <p:spPr>
          <a:xfrm>
            <a:off x="1097280" y="3663225"/>
            <a:ext cx="1645920" cy="310896"/>
          </a:xfrm>
          <a:prstGeom prst="rect">
            <a:avLst/>
          </a:prstGeom>
          <a:solidFill>
            <a:srgbClr val="1E2F55"/>
          </a:solidFill>
          <a:ln w="12700">
            <a:solidFill>
              <a:srgbClr val="2A4070"/>
            </a:solidFill>
            <a:prstDash val="solid"/>
          </a:ln>
        </p:spPr>
        <p:txBody>
          <a:bodyPr/>
          <a:lstStyle/>
          <a:p>
            <a:endParaRPr lang="ko-KR" altLang="en-US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23" name="Text 21"/>
          <p:cNvSpPr/>
          <p:nvPr/>
        </p:nvSpPr>
        <p:spPr>
          <a:xfrm>
            <a:off x="1097280" y="3663225"/>
            <a:ext cx="164592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ko-KR" altLang="en-US" sz="1000" b="1" dirty="0">
                <a:solidFill>
                  <a:schemeClr val="bg1"/>
                </a:solidFill>
                <a:latin typeface="+mn-ea"/>
                <a:cs typeface="Malgun Gothic Semilight" panose="020B0502040204020203" pitchFamily="50" charset="-127"/>
              </a:rPr>
              <a:t>연 구 개 발 기 간</a:t>
            </a:r>
            <a:endParaRPr lang="en-US" sz="1000" b="1" dirty="0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24" name="Shape 22"/>
          <p:cNvSpPr/>
          <p:nvPr/>
        </p:nvSpPr>
        <p:spPr>
          <a:xfrm>
            <a:off x="2743200" y="3663225"/>
            <a:ext cx="5303520" cy="310896"/>
          </a:xfrm>
          <a:prstGeom prst="rect">
            <a:avLst/>
          </a:prstGeom>
          <a:noFill/>
          <a:ln w="12700">
            <a:solidFill>
              <a:srgbClr val="2A4070"/>
            </a:solidFill>
            <a:prstDash val="solid"/>
          </a:ln>
        </p:spPr>
        <p:txBody>
          <a:bodyPr/>
          <a:lstStyle/>
          <a:p>
            <a:endParaRPr lang="ko-KR" altLang="en-US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25" name="Text 23"/>
          <p:cNvSpPr/>
          <p:nvPr/>
        </p:nvSpPr>
        <p:spPr>
          <a:xfrm>
            <a:off x="2834640" y="3663225"/>
            <a:ext cx="512064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00" dirty="0">
                <a:latin typeface="+mn-ea"/>
                <a:cs typeface="Malgun Gothic Semilight" panose="020B0502040204020203" pitchFamily="50" charset="-127"/>
              </a:rPr>
              <a:t>20   .   .   .  ~  20   .   .   .</a:t>
            </a:r>
          </a:p>
        </p:txBody>
      </p:sp>
      <p:sp>
        <p:nvSpPr>
          <p:cNvPr id="26" name="Shape 24"/>
          <p:cNvSpPr/>
          <p:nvPr/>
        </p:nvSpPr>
        <p:spPr>
          <a:xfrm>
            <a:off x="1097280" y="4047273"/>
            <a:ext cx="1645920" cy="310896"/>
          </a:xfrm>
          <a:prstGeom prst="rect">
            <a:avLst/>
          </a:prstGeom>
          <a:solidFill>
            <a:srgbClr val="1E2F55"/>
          </a:solidFill>
          <a:ln w="12700">
            <a:solidFill>
              <a:srgbClr val="2A4070"/>
            </a:solidFill>
            <a:prstDash val="solid"/>
          </a:ln>
        </p:spPr>
        <p:txBody>
          <a:bodyPr/>
          <a:lstStyle/>
          <a:p>
            <a:endParaRPr lang="ko-KR" altLang="en-US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27" name="Text 25"/>
          <p:cNvSpPr/>
          <p:nvPr/>
        </p:nvSpPr>
        <p:spPr>
          <a:xfrm>
            <a:off x="1097280" y="4047273"/>
            <a:ext cx="164592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ko-KR" altLang="en-US" sz="1000" b="1" dirty="0">
                <a:solidFill>
                  <a:schemeClr val="bg1"/>
                </a:solidFill>
                <a:latin typeface="+mn-ea"/>
                <a:cs typeface="Malgun Gothic Semilight" panose="020B0502040204020203" pitchFamily="50" charset="-127"/>
              </a:rPr>
              <a:t>정  부  지  원  금</a:t>
            </a:r>
            <a:endParaRPr lang="en-US" sz="1000" b="1" dirty="0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28" name="Shape 26"/>
          <p:cNvSpPr/>
          <p:nvPr/>
        </p:nvSpPr>
        <p:spPr>
          <a:xfrm>
            <a:off x="2743200" y="4047273"/>
            <a:ext cx="5303520" cy="310896"/>
          </a:xfrm>
          <a:prstGeom prst="rect">
            <a:avLst/>
          </a:prstGeom>
          <a:noFill/>
          <a:ln w="12700">
            <a:solidFill>
              <a:srgbClr val="2A4070"/>
            </a:solidFill>
            <a:prstDash val="solid"/>
          </a:ln>
        </p:spPr>
        <p:txBody>
          <a:bodyPr/>
          <a:lstStyle/>
          <a:p>
            <a:endParaRPr lang="ko-KR" altLang="en-US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29" name="Text 27"/>
          <p:cNvSpPr/>
          <p:nvPr/>
        </p:nvSpPr>
        <p:spPr>
          <a:xfrm>
            <a:off x="2834640" y="4047273"/>
            <a:ext cx="512064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00" dirty="0">
                <a:latin typeface="+mn-ea"/>
                <a:cs typeface="Malgun Gothic Semilight" panose="020B0502040204020203" pitchFamily="50" charset="-127"/>
              </a:rPr>
              <a:t>( 00,000,000원 )</a:t>
            </a:r>
          </a:p>
        </p:txBody>
      </p:sp>
      <p:sp>
        <p:nvSpPr>
          <p:cNvPr id="30" name="Text 28"/>
          <p:cNvSpPr/>
          <p:nvPr/>
        </p:nvSpPr>
        <p:spPr>
          <a:xfrm>
            <a:off x="1828800" y="4477041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dirty="0">
                <a:latin typeface="+mn-ea"/>
                <a:cs typeface="Malgun Gothic Semilight" panose="020B0502040204020203" pitchFamily="50" charset="-127"/>
              </a:rPr>
              <a:t>작 성 일   :    2026  년       월       일</a:t>
            </a:r>
          </a:p>
        </p:txBody>
      </p:sp>
      <p:pic>
        <p:nvPicPr>
          <p:cNvPr id="36" name="그림 35" descr="텍스트, 폰트, 그래픽, 로고이(가) 표시된 사진&#10;&#10;자동 생성된 설명">
            <a:extLst>
              <a:ext uri="{FF2B5EF4-FFF2-40B4-BE49-F238E27FC236}">
                <a16:creationId xmlns:a16="http://schemas.microsoft.com/office/drawing/2014/main" id="{B8D95587-7AB2-B021-303B-BE62B14D213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527" t="15681" r="2152" b="13770"/>
          <a:stretch/>
        </p:blipFill>
        <p:spPr>
          <a:xfrm>
            <a:off x="7629248" y="182206"/>
            <a:ext cx="1256376" cy="447225"/>
          </a:xfrm>
          <a:prstGeom prst="rect">
            <a:avLst/>
          </a:prstGeom>
        </p:spPr>
      </p:pic>
      <p:sp>
        <p:nvSpPr>
          <p:cNvPr id="38" name="Shape 8">
            <a:extLst>
              <a:ext uri="{FF2B5EF4-FFF2-40B4-BE49-F238E27FC236}">
                <a16:creationId xmlns:a16="http://schemas.microsoft.com/office/drawing/2014/main" id="{D66427A7-7893-E1AB-241B-966E3A682BDB}"/>
              </a:ext>
            </a:extLst>
          </p:cNvPr>
          <p:cNvSpPr/>
          <p:nvPr/>
        </p:nvSpPr>
        <p:spPr>
          <a:xfrm>
            <a:off x="1097280" y="2127033"/>
            <a:ext cx="1645920" cy="310896"/>
          </a:xfrm>
          <a:prstGeom prst="rect">
            <a:avLst/>
          </a:prstGeom>
          <a:solidFill>
            <a:srgbClr val="1E2F55"/>
          </a:solidFill>
          <a:ln w="12700">
            <a:solidFill>
              <a:srgbClr val="2A4070"/>
            </a:solidFill>
            <a:prstDash val="solid"/>
          </a:ln>
        </p:spPr>
        <p:txBody>
          <a:bodyPr/>
          <a:lstStyle/>
          <a:p>
            <a:endParaRPr lang="ko-KR" altLang="en-US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39" name="Text 9">
            <a:extLst>
              <a:ext uri="{FF2B5EF4-FFF2-40B4-BE49-F238E27FC236}">
                <a16:creationId xmlns:a16="http://schemas.microsoft.com/office/drawing/2014/main" id="{775CB51E-B133-368F-866F-C10EFDFAA7E8}"/>
              </a:ext>
            </a:extLst>
          </p:cNvPr>
          <p:cNvSpPr/>
          <p:nvPr/>
        </p:nvSpPr>
        <p:spPr>
          <a:xfrm>
            <a:off x="1097280" y="2127033"/>
            <a:ext cx="164592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ko-KR" altLang="en-US" sz="1000" b="1" dirty="0">
                <a:solidFill>
                  <a:schemeClr val="bg1"/>
                </a:solidFill>
                <a:latin typeface="+mn-ea"/>
                <a:cs typeface="Malgun Gothic Semilight" panose="020B0502040204020203" pitchFamily="50" charset="-127"/>
              </a:rPr>
              <a:t>과       제       명</a:t>
            </a:r>
            <a:endParaRPr lang="en-US" sz="1000" b="1" dirty="0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40" name="Shape 10">
            <a:extLst>
              <a:ext uri="{FF2B5EF4-FFF2-40B4-BE49-F238E27FC236}">
                <a16:creationId xmlns:a16="http://schemas.microsoft.com/office/drawing/2014/main" id="{E9F9B145-1E01-F72D-3E6A-EAD600CCD9BE}"/>
              </a:ext>
            </a:extLst>
          </p:cNvPr>
          <p:cNvSpPr/>
          <p:nvPr/>
        </p:nvSpPr>
        <p:spPr>
          <a:xfrm>
            <a:off x="2743200" y="2127033"/>
            <a:ext cx="5303520" cy="310896"/>
          </a:xfrm>
          <a:prstGeom prst="rect">
            <a:avLst/>
          </a:prstGeom>
          <a:noFill/>
          <a:ln w="12700">
            <a:solidFill>
              <a:srgbClr val="2A4070"/>
            </a:solidFill>
            <a:prstDash val="solid"/>
          </a:ln>
        </p:spPr>
        <p:txBody>
          <a:bodyPr/>
          <a:lstStyle/>
          <a:p>
            <a:endParaRPr lang="ko-KR" altLang="en-US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41" name="Text 11">
            <a:extLst>
              <a:ext uri="{FF2B5EF4-FFF2-40B4-BE49-F238E27FC236}">
                <a16:creationId xmlns:a16="http://schemas.microsoft.com/office/drawing/2014/main" id="{C784398E-C3BE-F40E-CAFE-FB57922D5D2E}"/>
              </a:ext>
            </a:extLst>
          </p:cNvPr>
          <p:cNvSpPr/>
          <p:nvPr/>
        </p:nvSpPr>
        <p:spPr>
          <a:xfrm>
            <a:off x="2834640" y="2127033"/>
            <a:ext cx="512064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00" dirty="0">
                <a:latin typeface="+mn-ea"/>
                <a:cs typeface="Malgun Gothic Semilight" panose="020B0502040204020203" pitchFamily="50" charset="-127"/>
              </a:rPr>
              <a:t>( 과제명을 기재하세요 )</a:t>
            </a:r>
          </a:p>
        </p:txBody>
      </p:sp>
      <p:sp>
        <p:nvSpPr>
          <p:cNvPr id="44" name="Shape 8">
            <a:extLst>
              <a:ext uri="{FF2B5EF4-FFF2-40B4-BE49-F238E27FC236}">
                <a16:creationId xmlns:a16="http://schemas.microsoft.com/office/drawing/2014/main" id="{2F34C56E-D957-4199-9CB2-524449F95327}"/>
              </a:ext>
            </a:extLst>
          </p:cNvPr>
          <p:cNvSpPr/>
          <p:nvPr/>
        </p:nvSpPr>
        <p:spPr>
          <a:xfrm>
            <a:off x="1097280" y="1760511"/>
            <a:ext cx="1645920" cy="310896"/>
          </a:xfrm>
          <a:prstGeom prst="rect">
            <a:avLst/>
          </a:prstGeom>
          <a:solidFill>
            <a:srgbClr val="1E2F55"/>
          </a:solidFill>
          <a:ln w="12700">
            <a:solidFill>
              <a:srgbClr val="2A4070"/>
            </a:solidFill>
            <a:prstDash val="solid"/>
          </a:ln>
        </p:spPr>
        <p:txBody>
          <a:bodyPr/>
          <a:lstStyle/>
          <a:p>
            <a:endParaRPr lang="ko-KR" altLang="en-US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45" name="Text 9">
            <a:extLst>
              <a:ext uri="{FF2B5EF4-FFF2-40B4-BE49-F238E27FC236}">
                <a16:creationId xmlns:a16="http://schemas.microsoft.com/office/drawing/2014/main" id="{E7962B08-1869-420E-A6BB-E32952418D5F}"/>
              </a:ext>
            </a:extLst>
          </p:cNvPr>
          <p:cNvSpPr/>
          <p:nvPr/>
        </p:nvSpPr>
        <p:spPr>
          <a:xfrm>
            <a:off x="1097280" y="1760511"/>
            <a:ext cx="164592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ko-KR" altLang="en-US" sz="1000" b="1" dirty="0">
                <a:solidFill>
                  <a:schemeClr val="bg1"/>
                </a:solidFill>
                <a:latin typeface="+mn-ea"/>
                <a:cs typeface="Malgun Gothic Semilight" panose="020B0502040204020203" pitchFamily="50" charset="-127"/>
              </a:rPr>
              <a:t>사       업        명</a:t>
            </a:r>
            <a:endParaRPr lang="en-US" sz="1000" b="1" dirty="0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46" name="Shape 10">
            <a:extLst>
              <a:ext uri="{FF2B5EF4-FFF2-40B4-BE49-F238E27FC236}">
                <a16:creationId xmlns:a16="http://schemas.microsoft.com/office/drawing/2014/main" id="{775A9BF4-0189-4F8E-A03F-BB7945B78E95}"/>
              </a:ext>
            </a:extLst>
          </p:cNvPr>
          <p:cNvSpPr/>
          <p:nvPr/>
        </p:nvSpPr>
        <p:spPr>
          <a:xfrm>
            <a:off x="2743200" y="1760511"/>
            <a:ext cx="5303520" cy="310896"/>
          </a:xfrm>
          <a:prstGeom prst="rect">
            <a:avLst/>
          </a:prstGeom>
          <a:noFill/>
          <a:ln w="12700">
            <a:solidFill>
              <a:srgbClr val="2A4070"/>
            </a:solidFill>
            <a:prstDash val="solid"/>
          </a:ln>
        </p:spPr>
        <p:txBody>
          <a:bodyPr/>
          <a:lstStyle/>
          <a:p>
            <a:endParaRPr lang="ko-KR" altLang="en-US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47" name="Text 11">
            <a:extLst>
              <a:ext uri="{FF2B5EF4-FFF2-40B4-BE49-F238E27FC236}">
                <a16:creationId xmlns:a16="http://schemas.microsoft.com/office/drawing/2014/main" id="{CFC3EC4A-3FCC-4009-98A4-A29460BABF4C}"/>
              </a:ext>
            </a:extLst>
          </p:cNvPr>
          <p:cNvSpPr/>
          <p:nvPr/>
        </p:nvSpPr>
        <p:spPr>
          <a:xfrm>
            <a:off x="2834640" y="1760511"/>
            <a:ext cx="512064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00" dirty="0">
                <a:latin typeface="+mn-ea"/>
                <a:cs typeface="Malgun Gothic Semilight" panose="020B0502040204020203" pitchFamily="50" charset="-127"/>
              </a:rPr>
              <a:t>( </a:t>
            </a:r>
            <a:r>
              <a:rPr lang="ko-KR" altLang="en-US" sz="1000" dirty="0">
                <a:latin typeface="+mn-ea"/>
                <a:cs typeface="Malgun Gothic Semilight" panose="020B0502040204020203" pitchFamily="50" charset="-127"/>
              </a:rPr>
              <a:t>스케일업 </a:t>
            </a:r>
            <a:r>
              <a:rPr lang="ko-KR" altLang="en-US" sz="1000" dirty="0" err="1">
                <a:latin typeface="+mn-ea"/>
                <a:cs typeface="Malgun Gothic Semilight" panose="020B0502040204020203" pitchFamily="50" charset="-127"/>
              </a:rPr>
              <a:t>팁스</a:t>
            </a:r>
            <a:r>
              <a:rPr lang="ko-KR" altLang="en-US" sz="1000" dirty="0">
                <a:latin typeface="+mn-ea"/>
                <a:cs typeface="Malgun Gothic Semilight" panose="020B0502040204020203" pitchFamily="50" charset="-127"/>
              </a:rPr>
              <a:t> 또는 </a:t>
            </a:r>
            <a:r>
              <a:rPr lang="ko-KR" altLang="en-US" sz="1000">
                <a:latin typeface="+mn-ea"/>
                <a:cs typeface="Malgun Gothic Semilight" panose="020B0502040204020203" pitchFamily="50" charset="-127"/>
              </a:rPr>
              <a:t>글로벌 팁스 중 </a:t>
            </a:r>
            <a:r>
              <a:rPr lang="ko-KR" altLang="en-US" sz="1000" dirty="0" err="1">
                <a:latin typeface="+mn-ea"/>
                <a:cs typeface="Malgun Gothic Semilight" panose="020B0502040204020203" pitchFamily="50" charset="-127"/>
              </a:rPr>
              <a:t>택</a:t>
            </a:r>
            <a:r>
              <a:rPr lang="ko-KR" altLang="en-US" sz="1000" dirty="0"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000" dirty="0">
                <a:latin typeface="+mn-ea"/>
                <a:cs typeface="Malgun Gothic Semilight" panose="020B0502040204020203" pitchFamily="50" charset="-127"/>
              </a:rPr>
              <a:t>1</a:t>
            </a:r>
            <a:r>
              <a:rPr lang="en-US" sz="1000" dirty="0">
                <a:latin typeface="+mn-ea"/>
                <a:cs typeface="Malgun Gothic Semilight" panose="020B0502040204020203" pitchFamily="50" charset="-127"/>
              </a:rPr>
              <a:t> )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별첨</a:t>
            </a: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연구개발비 사용에 관한 계획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sp>
        <p:nvSpPr>
          <p:cNvPr id="2" name="Text 3">
            <a:extLst>
              <a:ext uri="{FF2B5EF4-FFF2-40B4-BE49-F238E27FC236}">
                <a16:creationId xmlns:a16="http://schemas.microsoft.com/office/drawing/2014/main" id="{919A3D9D-D5BB-0FE1-A1C2-D6E9959B8ADB}"/>
              </a:ext>
            </a:extLst>
          </p:cNvPr>
          <p:cNvSpPr/>
          <p:nvPr/>
        </p:nvSpPr>
        <p:spPr>
          <a:xfrm>
            <a:off x="8785275" y="4825922"/>
            <a:ext cx="316525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18</a:t>
            </a: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51AAF120-33B7-5FFB-A9B1-62AE30FF74F8}"/>
              </a:ext>
            </a:extLst>
          </p:cNvPr>
          <p:cNvGrpSpPr/>
          <p:nvPr/>
        </p:nvGrpSpPr>
        <p:grpSpPr>
          <a:xfrm>
            <a:off x="232114" y="828646"/>
            <a:ext cx="8691966" cy="274320"/>
            <a:chOff x="232114" y="1068439"/>
            <a:chExt cx="8691966" cy="274320"/>
          </a:xfrm>
        </p:grpSpPr>
        <p:sp>
          <p:nvSpPr>
            <p:cNvPr id="10" name="Shape 6">
              <a:extLst>
                <a:ext uri="{FF2B5EF4-FFF2-40B4-BE49-F238E27FC236}">
                  <a16:creationId xmlns:a16="http://schemas.microsoft.com/office/drawing/2014/main" id="{31E44EB7-B6D9-A8A4-64BE-77B0F82E8EFB}"/>
                </a:ext>
              </a:extLst>
            </p:cNvPr>
            <p:cNvSpPr/>
            <p:nvPr/>
          </p:nvSpPr>
          <p:spPr>
            <a:xfrm>
              <a:off x="232114" y="1068439"/>
              <a:ext cx="8691966" cy="274320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1" name="Text 15">
              <a:extLst>
                <a:ext uri="{FF2B5EF4-FFF2-40B4-BE49-F238E27FC236}">
                  <a16:creationId xmlns:a16="http://schemas.microsoft.com/office/drawing/2014/main" id="{1168A50F-A403-D4E6-1509-54BCA8A13EB7}"/>
                </a:ext>
              </a:extLst>
            </p:cNvPr>
            <p:cNvSpPr/>
            <p:nvPr/>
          </p:nvSpPr>
          <p:spPr>
            <a:xfrm>
              <a:off x="358724" y="1089562"/>
              <a:ext cx="7069018" cy="22930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r>
                <a:rPr lang="en-US" altLang="ko-KR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※ IRIS</a:t>
              </a:r>
              <a:r>
                <a:rPr lang="ko-KR" altLang="en-US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 시스템과 총 소요비용</a:t>
              </a:r>
              <a:r>
                <a:rPr lang="en-US" altLang="ko-KR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, </a:t>
              </a:r>
              <a:r>
                <a:rPr lang="ko-KR" altLang="en-US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내역과 일치 요망</a:t>
              </a: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9286702D-D712-4EBD-9EAE-302835FE6F79}"/>
              </a:ext>
            </a:extLst>
          </p:cNvPr>
          <p:cNvGrpSpPr/>
          <p:nvPr/>
        </p:nvGrpSpPr>
        <p:grpSpPr>
          <a:xfrm>
            <a:off x="232115" y="1197186"/>
            <a:ext cx="8691965" cy="3431085"/>
            <a:chOff x="232115" y="950282"/>
            <a:chExt cx="8691965" cy="3431085"/>
          </a:xfrm>
        </p:grpSpPr>
        <p:sp>
          <p:nvSpPr>
            <p:cNvPr id="13" name="Shape 5">
              <a:extLst>
                <a:ext uri="{FF2B5EF4-FFF2-40B4-BE49-F238E27FC236}">
                  <a16:creationId xmlns:a16="http://schemas.microsoft.com/office/drawing/2014/main" id="{1A4589A9-C2B4-C8DA-385D-9678BDC57096}"/>
                </a:ext>
              </a:extLst>
            </p:cNvPr>
            <p:cNvSpPr/>
            <p:nvPr/>
          </p:nvSpPr>
          <p:spPr>
            <a:xfrm>
              <a:off x="232115" y="950282"/>
              <a:ext cx="8691965" cy="3431085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4" name="Text 7">
              <a:extLst>
                <a:ext uri="{FF2B5EF4-FFF2-40B4-BE49-F238E27FC236}">
                  <a16:creationId xmlns:a16="http://schemas.microsoft.com/office/drawing/2014/main" id="{45BC2CE3-B843-48B3-3DA2-19F671132176}"/>
                </a:ext>
              </a:extLst>
            </p:cNvPr>
            <p:cNvSpPr/>
            <p:nvPr/>
          </p:nvSpPr>
          <p:spPr>
            <a:xfrm>
              <a:off x="327776" y="996002"/>
              <a:ext cx="745650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500" b="1" dirty="0">
                  <a:solidFill>
                    <a:srgbClr val="1B3A6B"/>
                  </a:solidFill>
                  <a:latin typeface="+mn-ea"/>
                </a:rPr>
                <a:t>7</a:t>
              </a: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16" name="Text 8">
              <a:extLst>
                <a:ext uri="{FF2B5EF4-FFF2-40B4-BE49-F238E27FC236}">
                  <a16:creationId xmlns:a16="http://schemas.microsoft.com/office/drawing/2014/main" id="{863A6504-D0C0-C00F-B4B2-C39FF5EB9776}"/>
                </a:ext>
              </a:extLst>
            </p:cNvPr>
            <p:cNvSpPr/>
            <p:nvPr/>
          </p:nvSpPr>
          <p:spPr>
            <a:xfrm>
              <a:off x="602204" y="995594"/>
              <a:ext cx="4870944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연구개발비 세부 사용계획</a:t>
              </a:r>
              <a:endParaRPr lang="en-US" sz="1400" dirty="0">
                <a:latin typeface="+mn-ea"/>
              </a:endParaRPr>
            </a:p>
          </p:txBody>
        </p:sp>
      </p:grpSp>
      <p:graphicFrame>
        <p:nvGraphicFramePr>
          <p:cNvPr id="3" name="Table 0">
            <a:extLst>
              <a:ext uri="{FF2B5EF4-FFF2-40B4-BE49-F238E27FC236}">
                <a16:creationId xmlns:a16="http://schemas.microsoft.com/office/drawing/2014/main" id="{727C487A-62F1-03FB-AFFB-83605A69A0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3823550"/>
              </p:ext>
            </p:extLst>
          </p:nvPr>
        </p:nvGraphicFramePr>
        <p:xfrm>
          <a:off x="351689" y="1601179"/>
          <a:ext cx="8456441" cy="243840"/>
        </p:xfrm>
        <a:graphic>
          <a:graphicData uri="http://schemas.openxmlformats.org/drawingml/2006/table">
            <a:tbl>
              <a:tblPr/>
              <a:tblGrid>
                <a:gridCol w="84564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8171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  (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7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-1) 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연구시설 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장비 구축 계획</a:t>
                      </a:r>
                      <a:endParaRPr lang="en-US" sz="1000" b="1" dirty="0">
                        <a:solidFill>
                          <a:srgbClr val="FFFFFF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4AC92F43-4746-E9DA-7708-10E68F32A0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504594"/>
              </p:ext>
            </p:extLst>
          </p:nvPr>
        </p:nvGraphicFramePr>
        <p:xfrm>
          <a:off x="358724" y="1641032"/>
          <a:ext cx="8456441" cy="1237960"/>
        </p:xfrm>
        <a:graphic>
          <a:graphicData uri="http://schemas.openxmlformats.org/drawingml/2006/table">
            <a:tbl>
              <a:tblPr/>
              <a:tblGrid>
                <a:gridCol w="1223316">
                  <a:extLst>
                    <a:ext uri="{9D8B030D-6E8A-4147-A177-3AD203B41FA5}">
                      <a16:colId xmlns:a16="http://schemas.microsoft.com/office/drawing/2014/main" val="2265371637"/>
                    </a:ext>
                  </a:extLst>
                </a:gridCol>
                <a:gridCol w="1382902">
                  <a:extLst>
                    <a:ext uri="{9D8B030D-6E8A-4147-A177-3AD203B41FA5}">
                      <a16:colId xmlns:a16="http://schemas.microsoft.com/office/drawing/2014/main" val="2451145930"/>
                    </a:ext>
                  </a:extLst>
                </a:gridCol>
                <a:gridCol w="805200">
                  <a:extLst>
                    <a:ext uri="{9D8B030D-6E8A-4147-A177-3AD203B41FA5}">
                      <a16:colId xmlns:a16="http://schemas.microsoft.com/office/drawing/2014/main" val="3748779208"/>
                    </a:ext>
                  </a:extLst>
                </a:gridCol>
                <a:gridCol w="1125415">
                  <a:extLst>
                    <a:ext uri="{9D8B030D-6E8A-4147-A177-3AD203B41FA5}">
                      <a16:colId xmlns:a16="http://schemas.microsoft.com/office/drawing/2014/main" val="3356615638"/>
                    </a:ext>
                  </a:extLst>
                </a:gridCol>
                <a:gridCol w="654148">
                  <a:extLst>
                    <a:ext uri="{9D8B030D-6E8A-4147-A177-3AD203B41FA5}">
                      <a16:colId xmlns:a16="http://schemas.microsoft.com/office/drawing/2014/main" val="2337060576"/>
                    </a:ext>
                  </a:extLst>
                </a:gridCol>
                <a:gridCol w="446647">
                  <a:extLst>
                    <a:ext uri="{9D8B030D-6E8A-4147-A177-3AD203B41FA5}">
                      <a16:colId xmlns:a16="http://schemas.microsoft.com/office/drawing/2014/main" val="3428318297"/>
                    </a:ext>
                  </a:extLst>
                </a:gridCol>
                <a:gridCol w="995291">
                  <a:extLst>
                    <a:ext uri="{9D8B030D-6E8A-4147-A177-3AD203B41FA5}">
                      <a16:colId xmlns:a16="http://schemas.microsoft.com/office/drawing/2014/main" val="1868449970"/>
                    </a:ext>
                  </a:extLst>
                </a:gridCol>
                <a:gridCol w="919381">
                  <a:extLst>
                    <a:ext uri="{9D8B030D-6E8A-4147-A177-3AD203B41FA5}">
                      <a16:colId xmlns:a16="http://schemas.microsoft.com/office/drawing/2014/main" val="820468804"/>
                    </a:ext>
                  </a:extLst>
                </a:gridCol>
                <a:gridCol w="904141">
                  <a:extLst>
                    <a:ext uri="{9D8B030D-6E8A-4147-A177-3AD203B41FA5}">
                      <a16:colId xmlns:a16="http://schemas.microsoft.com/office/drawing/2014/main" val="3372956215"/>
                    </a:ext>
                  </a:extLst>
                </a:gridCol>
              </a:tblGrid>
              <a:tr h="399870">
                <a:tc gridSpan="9"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단위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: 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천원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)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2117894"/>
                  </a:ext>
                </a:extLst>
              </a:tr>
              <a:tr h="19126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기관명</a:t>
                      </a:r>
                    </a:p>
                  </a:txBody>
                  <a:tcPr marL="17907" marR="17907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연구시설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·</a:t>
                      </a:r>
                      <a:r>
                        <a:rPr lang="ko-KR" altLang="en-US" sz="800" kern="0" spc="0" dirty="0" err="1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장비명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현금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/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현물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구축방식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규격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수량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구축비용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구축기간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설치장소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700756"/>
                  </a:ext>
                </a:extLst>
              </a:tr>
              <a:tr h="215607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i="1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임대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i="1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i="1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1861758"/>
                  </a:ext>
                </a:extLst>
              </a:tr>
              <a:tr h="215607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i="1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구매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i="1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i="1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2935271"/>
                  </a:ext>
                </a:extLst>
              </a:tr>
              <a:tr h="215607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i="1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i="1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i="1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31581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49209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별첨</a:t>
            </a: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연구개발비 사용에 관한 계획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sp>
        <p:nvSpPr>
          <p:cNvPr id="2" name="Text 3">
            <a:extLst>
              <a:ext uri="{FF2B5EF4-FFF2-40B4-BE49-F238E27FC236}">
                <a16:creationId xmlns:a16="http://schemas.microsoft.com/office/drawing/2014/main" id="{919A3D9D-D5BB-0FE1-A1C2-D6E9959B8ADB}"/>
              </a:ext>
            </a:extLst>
          </p:cNvPr>
          <p:cNvSpPr/>
          <p:nvPr/>
        </p:nvSpPr>
        <p:spPr>
          <a:xfrm>
            <a:off x="8785275" y="4825922"/>
            <a:ext cx="316525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19</a:t>
            </a: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51AAF120-33B7-5FFB-A9B1-62AE30FF74F8}"/>
              </a:ext>
            </a:extLst>
          </p:cNvPr>
          <p:cNvGrpSpPr/>
          <p:nvPr/>
        </p:nvGrpSpPr>
        <p:grpSpPr>
          <a:xfrm>
            <a:off x="232114" y="828646"/>
            <a:ext cx="8691966" cy="274320"/>
            <a:chOff x="232114" y="1068439"/>
            <a:chExt cx="8691966" cy="274320"/>
          </a:xfrm>
        </p:grpSpPr>
        <p:sp>
          <p:nvSpPr>
            <p:cNvPr id="10" name="Shape 6">
              <a:extLst>
                <a:ext uri="{FF2B5EF4-FFF2-40B4-BE49-F238E27FC236}">
                  <a16:creationId xmlns:a16="http://schemas.microsoft.com/office/drawing/2014/main" id="{31E44EB7-B6D9-A8A4-64BE-77B0F82E8EFB}"/>
                </a:ext>
              </a:extLst>
            </p:cNvPr>
            <p:cNvSpPr/>
            <p:nvPr/>
          </p:nvSpPr>
          <p:spPr>
            <a:xfrm>
              <a:off x="232114" y="1068439"/>
              <a:ext cx="8691966" cy="274320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1" name="Text 15">
              <a:extLst>
                <a:ext uri="{FF2B5EF4-FFF2-40B4-BE49-F238E27FC236}">
                  <a16:creationId xmlns:a16="http://schemas.microsoft.com/office/drawing/2014/main" id="{1168A50F-A403-D4E6-1509-54BCA8A13EB7}"/>
                </a:ext>
              </a:extLst>
            </p:cNvPr>
            <p:cNvSpPr/>
            <p:nvPr/>
          </p:nvSpPr>
          <p:spPr>
            <a:xfrm>
              <a:off x="358724" y="1089562"/>
              <a:ext cx="7069018" cy="22930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r>
                <a:rPr lang="en-US" altLang="ko-KR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※ IRIS</a:t>
              </a:r>
              <a:r>
                <a:rPr lang="ko-KR" altLang="en-US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 시스템과 총 소요비용</a:t>
              </a:r>
              <a:r>
                <a:rPr lang="en-US" altLang="ko-KR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, </a:t>
              </a:r>
              <a:r>
                <a:rPr lang="ko-KR" altLang="en-US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내역과 일치 요망</a:t>
              </a: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9286702D-D712-4EBD-9EAE-302835FE6F79}"/>
              </a:ext>
            </a:extLst>
          </p:cNvPr>
          <p:cNvGrpSpPr/>
          <p:nvPr/>
        </p:nvGrpSpPr>
        <p:grpSpPr>
          <a:xfrm>
            <a:off x="232115" y="1197187"/>
            <a:ext cx="8691965" cy="3346014"/>
            <a:chOff x="232115" y="950283"/>
            <a:chExt cx="8691965" cy="3346014"/>
          </a:xfrm>
        </p:grpSpPr>
        <p:sp>
          <p:nvSpPr>
            <p:cNvPr id="13" name="Shape 5">
              <a:extLst>
                <a:ext uri="{FF2B5EF4-FFF2-40B4-BE49-F238E27FC236}">
                  <a16:creationId xmlns:a16="http://schemas.microsoft.com/office/drawing/2014/main" id="{1A4589A9-C2B4-C8DA-385D-9678BDC57096}"/>
                </a:ext>
              </a:extLst>
            </p:cNvPr>
            <p:cNvSpPr/>
            <p:nvPr/>
          </p:nvSpPr>
          <p:spPr>
            <a:xfrm>
              <a:off x="232115" y="950283"/>
              <a:ext cx="8691965" cy="334601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4" name="Text 7">
              <a:extLst>
                <a:ext uri="{FF2B5EF4-FFF2-40B4-BE49-F238E27FC236}">
                  <a16:creationId xmlns:a16="http://schemas.microsoft.com/office/drawing/2014/main" id="{45BC2CE3-B843-48B3-3DA2-19F671132176}"/>
                </a:ext>
              </a:extLst>
            </p:cNvPr>
            <p:cNvSpPr/>
            <p:nvPr/>
          </p:nvSpPr>
          <p:spPr>
            <a:xfrm>
              <a:off x="327776" y="996002"/>
              <a:ext cx="428358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500" b="1" dirty="0">
                  <a:solidFill>
                    <a:srgbClr val="1B3A6B"/>
                  </a:solidFill>
                  <a:latin typeface="+mn-ea"/>
                </a:rPr>
                <a:t>7</a:t>
              </a: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16" name="Text 8">
              <a:extLst>
                <a:ext uri="{FF2B5EF4-FFF2-40B4-BE49-F238E27FC236}">
                  <a16:creationId xmlns:a16="http://schemas.microsoft.com/office/drawing/2014/main" id="{863A6504-D0C0-C00F-B4B2-C39FF5EB9776}"/>
                </a:ext>
              </a:extLst>
            </p:cNvPr>
            <p:cNvSpPr/>
            <p:nvPr/>
          </p:nvSpPr>
          <p:spPr>
            <a:xfrm>
              <a:off x="615456" y="988968"/>
              <a:ext cx="4870944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연구개발비 세부 사용계획</a:t>
              </a:r>
              <a:endParaRPr lang="en-US" sz="1400" dirty="0">
                <a:latin typeface="+mn-ea"/>
              </a:endParaRPr>
            </a:p>
          </p:txBody>
        </p:sp>
      </p:grpSp>
      <p:graphicFrame>
        <p:nvGraphicFramePr>
          <p:cNvPr id="3" name="Table 0">
            <a:extLst>
              <a:ext uri="{FF2B5EF4-FFF2-40B4-BE49-F238E27FC236}">
                <a16:creationId xmlns:a16="http://schemas.microsoft.com/office/drawing/2014/main" id="{727C487A-62F1-03FB-AFFB-83605A69A0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3868835"/>
              </p:ext>
            </p:extLst>
          </p:nvPr>
        </p:nvGraphicFramePr>
        <p:xfrm>
          <a:off x="351689" y="1601179"/>
          <a:ext cx="8456441" cy="243840"/>
        </p:xfrm>
        <a:graphic>
          <a:graphicData uri="http://schemas.openxmlformats.org/drawingml/2006/table">
            <a:tbl>
              <a:tblPr/>
              <a:tblGrid>
                <a:gridCol w="84564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8171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  (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7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-2) 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연구재료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시약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재료 등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) 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구입비</a:t>
                      </a:r>
                      <a:endParaRPr lang="en-US" sz="1000" b="1" dirty="0">
                        <a:solidFill>
                          <a:srgbClr val="FFFFFF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2F6F7FE7-EAD1-A258-7916-6FDE40EE5A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3343499"/>
              </p:ext>
            </p:extLst>
          </p:nvPr>
        </p:nvGraphicFramePr>
        <p:xfrm>
          <a:off x="345629" y="1960205"/>
          <a:ext cx="8458157" cy="867277"/>
        </p:xfrm>
        <a:graphic>
          <a:graphicData uri="http://schemas.openxmlformats.org/drawingml/2006/table">
            <a:tbl>
              <a:tblPr/>
              <a:tblGrid>
                <a:gridCol w="1043971">
                  <a:extLst>
                    <a:ext uri="{9D8B030D-6E8A-4147-A177-3AD203B41FA5}">
                      <a16:colId xmlns:a16="http://schemas.microsoft.com/office/drawing/2014/main" val="1259819034"/>
                    </a:ext>
                  </a:extLst>
                </a:gridCol>
                <a:gridCol w="835200">
                  <a:extLst>
                    <a:ext uri="{9D8B030D-6E8A-4147-A177-3AD203B41FA5}">
                      <a16:colId xmlns:a16="http://schemas.microsoft.com/office/drawing/2014/main" val="1353798203"/>
                    </a:ext>
                  </a:extLst>
                </a:gridCol>
                <a:gridCol w="1296000">
                  <a:extLst>
                    <a:ext uri="{9D8B030D-6E8A-4147-A177-3AD203B41FA5}">
                      <a16:colId xmlns:a16="http://schemas.microsoft.com/office/drawing/2014/main" val="2173253711"/>
                    </a:ext>
                  </a:extLst>
                </a:gridCol>
                <a:gridCol w="2313584">
                  <a:extLst>
                    <a:ext uri="{9D8B030D-6E8A-4147-A177-3AD203B41FA5}">
                      <a16:colId xmlns:a16="http://schemas.microsoft.com/office/drawing/2014/main" val="3805175755"/>
                    </a:ext>
                  </a:extLst>
                </a:gridCol>
                <a:gridCol w="743437">
                  <a:extLst>
                    <a:ext uri="{9D8B030D-6E8A-4147-A177-3AD203B41FA5}">
                      <a16:colId xmlns:a16="http://schemas.microsoft.com/office/drawing/2014/main" val="173193928"/>
                    </a:ext>
                  </a:extLst>
                </a:gridCol>
                <a:gridCol w="743437">
                  <a:extLst>
                    <a:ext uri="{9D8B030D-6E8A-4147-A177-3AD203B41FA5}">
                      <a16:colId xmlns:a16="http://schemas.microsoft.com/office/drawing/2014/main" val="75113671"/>
                    </a:ext>
                  </a:extLst>
                </a:gridCol>
                <a:gridCol w="701434">
                  <a:extLst>
                    <a:ext uri="{9D8B030D-6E8A-4147-A177-3AD203B41FA5}">
                      <a16:colId xmlns:a16="http://schemas.microsoft.com/office/drawing/2014/main" val="615556048"/>
                    </a:ext>
                  </a:extLst>
                </a:gridCol>
                <a:gridCol w="407142">
                  <a:extLst>
                    <a:ext uri="{9D8B030D-6E8A-4147-A177-3AD203B41FA5}">
                      <a16:colId xmlns:a16="http://schemas.microsoft.com/office/drawing/2014/main" val="4294050143"/>
                    </a:ext>
                  </a:extLst>
                </a:gridCol>
                <a:gridCol w="373952">
                  <a:extLst>
                    <a:ext uri="{9D8B030D-6E8A-4147-A177-3AD203B41FA5}">
                      <a16:colId xmlns:a16="http://schemas.microsoft.com/office/drawing/2014/main" val="4150173350"/>
                    </a:ext>
                  </a:extLst>
                </a:gridCol>
              </a:tblGrid>
              <a:tr h="30101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기관명</a:t>
                      </a:r>
                    </a:p>
                  </a:txBody>
                  <a:tcPr marL="17907" marR="17907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구매연도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연구재료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사용용도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구입량</a:t>
                      </a: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</a:t>
                      </a:r>
                      <a:r>
                        <a:rPr 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g)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구매비용</a:t>
                      </a: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천원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)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구매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입고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)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일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사용처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계상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8322353"/>
                  </a:ext>
                </a:extLst>
              </a:tr>
              <a:tr h="192907">
                <a:tc row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㈜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XX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기업</a:t>
                      </a:r>
                    </a:p>
                  </a:txBody>
                  <a:tcPr marL="17907" marR="17907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202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6</a:t>
                      </a:r>
                      <a:endParaRPr lang="en-US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Fe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계 금속파우더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3D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프린팅 성능 분석을 위한 시험데이터 출력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1,000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30,000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’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25. 6.</a:t>
                      </a:r>
                      <a:endParaRPr lang="ko-KR" altLang="en-US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공장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현물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5615421"/>
                  </a:ext>
                </a:extLst>
              </a:tr>
              <a:tr h="15859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현금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243017"/>
                  </a:ext>
                </a:extLst>
              </a:tr>
              <a:tr h="15859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3900464"/>
                  </a:ext>
                </a:extLst>
              </a:tr>
            </a:tbl>
          </a:graphicData>
        </a:graphic>
      </p:graphicFrame>
      <p:graphicFrame>
        <p:nvGraphicFramePr>
          <p:cNvPr id="5" name="Table 0">
            <a:extLst>
              <a:ext uri="{FF2B5EF4-FFF2-40B4-BE49-F238E27FC236}">
                <a16:creationId xmlns:a16="http://schemas.microsoft.com/office/drawing/2014/main" id="{D57DFDA1-89CB-3528-1C2E-154F370659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7977255"/>
              </p:ext>
            </p:extLst>
          </p:nvPr>
        </p:nvGraphicFramePr>
        <p:xfrm>
          <a:off x="351689" y="2947310"/>
          <a:ext cx="8456441" cy="243840"/>
        </p:xfrm>
        <a:graphic>
          <a:graphicData uri="http://schemas.openxmlformats.org/drawingml/2006/table">
            <a:tbl>
              <a:tblPr/>
              <a:tblGrid>
                <a:gridCol w="84564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8171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  (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7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-3) 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연구재료제작비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시험제품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설비 등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) 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사용 계획</a:t>
                      </a:r>
                      <a:endParaRPr lang="en-US" sz="1000" b="1" dirty="0">
                        <a:solidFill>
                          <a:srgbClr val="FFFFFF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C8BE7DF8-8FD6-37C1-B6C6-A9BFBEB116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7659222"/>
              </p:ext>
            </p:extLst>
          </p:nvPr>
        </p:nvGraphicFramePr>
        <p:xfrm>
          <a:off x="358723" y="3308567"/>
          <a:ext cx="8426552" cy="1077526"/>
        </p:xfrm>
        <a:graphic>
          <a:graphicData uri="http://schemas.openxmlformats.org/drawingml/2006/table">
            <a:tbl>
              <a:tblPr/>
              <a:tblGrid>
                <a:gridCol w="1016477">
                  <a:extLst>
                    <a:ext uri="{9D8B030D-6E8A-4147-A177-3AD203B41FA5}">
                      <a16:colId xmlns:a16="http://schemas.microsoft.com/office/drawing/2014/main" val="2274669745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3486341910"/>
                    </a:ext>
                  </a:extLst>
                </a:gridCol>
                <a:gridCol w="1310400">
                  <a:extLst>
                    <a:ext uri="{9D8B030D-6E8A-4147-A177-3AD203B41FA5}">
                      <a16:colId xmlns:a16="http://schemas.microsoft.com/office/drawing/2014/main" val="939976257"/>
                    </a:ext>
                  </a:extLst>
                </a:gridCol>
                <a:gridCol w="2311200">
                  <a:extLst>
                    <a:ext uri="{9D8B030D-6E8A-4147-A177-3AD203B41FA5}">
                      <a16:colId xmlns:a16="http://schemas.microsoft.com/office/drawing/2014/main" val="2818526042"/>
                    </a:ext>
                  </a:extLst>
                </a:gridCol>
                <a:gridCol w="748800">
                  <a:extLst>
                    <a:ext uri="{9D8B030D-6E8A-4147-A177-3AD203B41FA5}">
                      <a16:colId xmlns:a16="http://schemas.microsoft.com/office/drawing/2014/main" val="1482022495"/>
                    </a:ext>
                  </a:extLst>
                </a:gridCol>
                <a:gridCol w="763200">
                  <a:extLst>
                    <a:ext uri="{9D8B030D-6E8A-4147-A177-3AD203B41FA5}">
                      <a16:colId xmlns:a16="http://schemas.microsoft.com/office/drawing/2014/main" val="3510934849"/>
                    </a:ext>
                  </a:extLst>
                </a:gridCol>
                <a:gridCol w="679218">
                  <a:extLst>
                    <a:ext uri="{9D8B030D-6E8A-4147-A177-3AD203B41FA5}">
                      <a16:colId xmlns:a16="http://schemas.microsoft.com/office/drawing/2014/main" val="4211399552"/>
                    </a:ext>
                  </a:extLst>
                </a:gridCol>
                <a:gridCol w="380443">
                  <a:extLst>
                    <a:ext uri="{9D8B030D-6E8A-4147-A177-3AD203B41FA5}">
                      <a16:colId xmlns:a16="http://schemas.microsoft.com/office/drawing/2014/main" val="200438178"/>
                    </a:ext>
                  </a:extLst>
                </a:gridCol>
                <a:gridCol w="388814">
                  <a:extLst>
                    <a:ext uri="{9D8B030D-6E8A-4147-A177-3AD203B41FA5}">
                      <a16:colId xmlns:a16="http://schemas.microsoft.com/office/drawing/2014/main" val="1778576728"/>
                    </a:ext>
                  </a:extLst>
                </a:gridCol>
              </a:tblGrid>
              <a:tr h="352856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기관명</a:t>
                      </a:r>
                    </a:p>
                  </a:txBody>
                  <a:tcPr marL="17907" marR="17907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구매연도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연구재료제작 항목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사용용도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구매비용</a:t>
                      </a: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천원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)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제작기간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입고일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사용처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계상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974024"/>
                  </a:ext>
                </a:extLst>
              </a:tr>
              <a:tr h="352856">
                <a:tc row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㈜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XX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기업</a:t>
                      </a:r>
                    </a:p>
                  </a:txBody>
                  <a:tcPr marL="17907" marR="17907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2026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4m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급 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3D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프린팅</a:t>
                      </a:r>
                      <a:endParaRPr lang="en-US" altLang="ko-KR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출력 장비 하우징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</a:t>
                      </a:r>
                      <a:r>
                        <a:rPr lang="ko-KR" altLang="en-US" sz="800" i="1" kern="0" spc="0" dirty="0" err="1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케이지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)</a:t>
                      </a:r>
                      <a:endParaRPr lang="ko-KR" altLang="en-US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‘25. 6~12.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’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25. 12.</a:t>
                      </a:r>
                      <a:endParaRPr lang="ko-KR" altLang="en-US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㈜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00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공장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현물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9952726"/>
                  </a:ext>
                </a:extLst>
              </a:tr>
              <a:tr h="1859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현금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2796479"/>
                  </a:ext>
                </a:extLst>
              </a:tr>
              <a:tr h="1859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21053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67606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별첨</a:t>
            </a: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연구개발비 사용에 관한 계획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sp>
        <p:nvSpPr>
          <p:cNvPr id="2" name="Text 3">
            <a:extLst>
              <a:ext uri="{FF2B5EF4-FFF2-40B4-BE49-F238E27FC236}">
                <a16:creationId xmlns:a16="http://schemas.microsoft.com/office/drawing/2014/main" id="{919A3D9D-D5BB-0FE1-A1C2-D6E9959B8ADB}"/>
              </a:ext>
            </a:extLst>
          </p:cNvPr>
          <p:cNvSpPr/>
          <p:nvPr/>
        </p:nvSpPr>
        <p:spPr>
          <a:xfrm>
            <a:off x="8785275" y="4825922"/>
            <a:ext cx="316525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20</a:t>
            </a: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51AAF120-33B7-5FFB-A9B1-62AE30FF74F8}"/>
              </a:ext>
            </a:extLst>
          </p:cNvPr>
          <p:cNvGrpSpPr/>
          <p:nvPr/>
        </p:nvGrpSpPr>
        <p:grpSpPr>
          <a:xfrm>
            <a:off x="232114" y="828646"/>
            <a:ext cx="8691966" cy="274320"/>
            <a:chOff x="232114" y="1068439"/>
            <a:chExt cx="8691966" cy="274320"/>
          </a:xfrm>
        </p:grpSpPr>
        <p:sp>
          <p:nvSpPr>
            <p:cNvPr id="10" name="Shape 6">
              <a:extLst>
                <a:ext uri="{FF2B5EF4-FFF2-40B4-BE49-F238E27FC236}">
                  <a16:creationId xmlns:a16="http://schemas.microsoft.com/office/drawing/2014/main" id="{31E44EB7-B6D9-A8A4-64BE-77B0F82E8EFB}"/>
                </a:ext>
              </a:extLst>
            </p:cNvPr>
            <p:cNvSpPr/>
            <p:nvPr/>
          </p:nvSpPr>
          <p:spPr>
            <a:xfrm>
              <a:off x="232114" y="1068439"/>
              <a:ext cx="8691966" cy="274320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1" name="Text 15">
              <a:extLst>
                <a:ext uri="{FF2B5EF4-FFF2-40B4-BE49-F238E27FC236}">
                  <a16:creationId xmlns:a16="http://schemas.microsoft.com/office/drawing/2014/main" id="{1168A50F-A403-D4E6-1509-54BCA8A13EB7}"/>
                </a:ext>
              </a:extLst>
            </p:cNvPr>
            <p:cNvSpPr/>
            <p:nvPr/>
          </p:nvSpPr>
          <p:spPr>
            <a:xfrm>
              <a:off x="358724" y="1089562"/>
              <a:ext cx="7069018" cy="22930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※ IRIS</a:t>
              </a:r>
              <a:r>
                <a:rPr lang="ko-KR" altLang="en-US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 시스템과 총 소요비용</a:t>
              </a:r>
              <a:r>
                <a:rPr lang="en-US" altLang="ko-KR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, </a:t>
              </a:r>
              <a:r>
                <a:rPr lang="ko-KR" altLang="en-US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내역과 일치 요망</a:t>
              </a: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9286702D-D712-4EBD-9EAE-302835FE6F79}"/>
              </a:ext>
            </a:extLst>
          </p:cNvPr>
          <p:cNvGrpSpPr/>
          <p:nvPr/>
        </p:nvGrpSpPr>
        <p:grpSpPr>
          <a:xfrm>
            <a:off x="232115" y="1197186"/>
            <a:ext cx="8691965" cy="3628735"/>
            <a:chOff x="232115" y="950282"/>
            <a:chExt cx="8691965" cy="3628735"/>
          </a:xfrm>
        </p:grpSpPr>
        <p:sp>
          <p:nvSpPr>
            <p:cNvPr id="13" name="Shape 5">
              <a:extLst>
                <a:ext uri="{FF2B5EF4-FFF2-40B4-BE49-F238E27FC236}">
                  <a16:creationId xmlns:a16="http://schemas.microsoft.com/office/drawing/2014/main" id="{1A4589A9-C2B4-C8DA-385D-9678BDC57096}"/>
                </a:ext>
              </a:extLst>
            </p:cNvPr>
            <p:cNvSpPr/>
            <p:nvPr/>
          </p:nvSpPr>
          <p:spPr>
            <a:xfrm>
              <a:off x="232115" y="950282"/>
              <a:ext cx="8691965" cy="3628735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4" name="Text 7">
              <a:extLst>
                <a:ext uri="{FF2B5EF4-FFF2-40B4-BE49-F238E27FC236}">
                  <a16:creationId xmlns:a16="http://schemas.microsoft.com/office/drawing/2014/main" id="{45BC2CE3-B843-48B3-3DA2-19F671132176}"/>
                </a:ext>
              </a:extLst>
            </p:cNvPr>
            <p:cNvSpPr/>
            <p:nvPr/>
          </p:nvSpPr>
          <p:spPr>
            <a:xfrm>
              <a:off x="327776" y="996002"/>
              <a:ext cx="428358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500" b="1" dirty="0">
                  <a:solidFill>
                    <a:srgbClr val="1B3A6B"/>
                  </a:solidFill>
                  <a:latin typeface="+mn-ea"/>
                </a:rPr>
                <a:t>7</a:t>
              </a: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16" name="Text 8">
              <a:extLst>
                <a:ext uri="{FF2B5EF4-FFF2-40B4-BE49-F238E27FC236}">
                  <a16:creationId xmlns:a16="http://schemas.microsoft.com/office/drawing/2014/main" id="{863A6504-D0C0-C00F-B4B2-C39FF5EB9776}"/>
                </a:ext>
              </a:extLst>
            </p:cNvPr>
            <p:cNvSpPr/>
            <p:nvPr/>
          </p:nvSpPr>
          <p:spPr>
            <a:xfrm>
              <a:off x="615456" y="988968"/>
              <a:ext cx="4870944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연구개발비 세부 사용계획</a:t>
              </a:r>
              <a:endParaRPr lang="en-US" sz="1400" dirty="0">
                <a:latin typeface="+mn-ea"/>
              </a:endParaRPr>
            </a:p>
          </p:txBody>
        </p:sp>
      </p:grpSp>
      <p:graphicFrame>
        <p:nvGraphicFramePr>
          <p:cNvPr id="3" name="Table 0">
            <a:extLst>
              <a:ext uri="{FF2B5EF4-FFF2-40B4-BE49-F238E27FC236}">
                <a16:creationId xmlns:a16="http://schemas.microsoft.com/office/drawing/2014/main" id="{727C487A-62F1-03FB-AFFB-83605A69A0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4878987"/>
              </p:ext>
            </p:extLst>
          </p:nvPr>
        </p:nvGraphicFramePr>
        <p:xfrm>
          <a:off x="351689" y="1601179"/>
          <a:ext cx="8456441" cy="243840"/>
        </p:xfrm>
        <a:graphic>
          <a:graphicData uri="http://schemas.openxmlformats.org/drawingml/2006/table">
            <a:tbl>
              <a:tblPr/>
              <a:tblGrid>
                <a:gridCol w="84564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8171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  (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7-5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) 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연구활동비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지식재산 창출 활동비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외부전문기술 </a:t>
                      </a:r>
                      <a:r>
                        <a:rPr lang="ko-KR" altLang="en-US" sz="1000" b="1" dirty="0" err="1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활용비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소프트웨어 </a:t>
                      </a:r>
                      <a:r>
                        <a:rPr lang="ko-KR" altLang="en-US" sz="1000" b="1" dirty="0" err="1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활용비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연구실 운영비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외주용역비 등 그 밖의 비용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en-US" sz="1000" b="1" dirty="0">
                        <a:solidFill>
                          <a:srgbClr val="FFFFFF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87E402CF-976F-D4D5-FE33-DBBA2E7F28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3237637"/>
              </p:ext>
            </p:extLst>
          </p:nvPr>
        </p:nvGraphicFramePr>
        <p:xfrm>
          <a:off x="358724" y="1925172"/>
          <a:ext cx="8449408" cy="1455520"/>
        </p:xfrm>
        <a:graphic>
          <a:graphicData uri="http://schemas.openxmlformats.org/drawingml/2006/table">
            <a:tbl>
              <a:tblPr/>
              <a:tblGrid>
                <a:gridCol w="836476">
                  <a:extLst>
                    <a:ext uri="{9D8B030D-6E8A-4147-A177-3AD203B41FA5}">
                      <a16:colId xmlns:a16="http://schemas.microsoft.com/office/drawing/2014/main" val="1259819034"/>
                    </a:ext>
                  </a:extLst>
                </a:gridCol>
                <a:gridCol w="698400">
                  <a:extLst>
                    <a:ext uri="{9D8B030D-6E8A-4147-A177-3AD203B41FA5}">
                      <a16:colId xmlns:a16="http://schemas.microsoft.com/office/drawing/2014/main" val="1040713301"/>
                    </a:ext>
                  </a:extLst>
                </a:gridCol>
                <a:gridCol w="1577741">
                  <a:extLst>
                    <a:ext uri="{9D8B030D-6E8A-4147-A177-3AD203B41FA5}">
                      <a16:colId xmlns:a16="http://schemas.microsoft.com/office/drawing/2014/main" val="1353798203"/>
                    </a:ext>
                  </a:extLst>
                </a:gridCol>
                <a:gridCol w="704659">
                  <a:extLst>
                    <a:ext uri="{9D8B030D-6E8A-4147-A177-3AD203B41FA5}">
                      <a16:colId xmlns:a16="http://schemas.microsoft.com/office/drawing/2014/main" val="2173253711"/>
                    </a:ext>
                  </a:extLst>
                </a:gridCol>
                <a:gridCol w="1987200">
                  <a:extLst>
                    <a:ext uri="{9D8B030D-6E8A-4147-A177-3AD203B41FA5}">
                      <a16:colId xmlns:a16="http://schemas.microsoft.com/office/drawing/2014/main" val="3805175755"/>
                    </a:ext>
                  </a:extLst>
                </a:gridCol>
                <a:gridCol w="511200">
                  <a:extLst>
                    <a:ext uri="{9D8B030D-6E8A-4147-A177-3AD203B41FA5}">
                      <a16:colId xmlns:a16="http://schemas.microsoft.com/office/drawing/2014/main" val="173193928"/>
                    </a:ext>
                  </a:extLst>
                </a:gridCol>
                <a:gridCol w="698400">
                  <a:extLst>
                    <a:ext uri="{9D8B030D-6E8A-4147-A177-3AD203B41FA5}">
                      <a16:colId xmlns:a16="http://schemas.microsoft.com/office/drawing/2014/main" val="75113671"/>
                    </a:ext>
                  </a:extLst>
                </a:gridCol>
                <a:gridCol w="749337">
                  <a:extLst>
                    <a:ext uri="{9D8B030D-6E8A-4147-A177-3AD203B41FA5}">
                      <a16:colId xmlns:a16="http://schemas.microsoft.com/office/drawing/2014/main" val="615556048"/>
                    </a:ext>
                  </a:extLst>
                </a:gridCol>
                <a:gridCol w="685995">
                  <a:extLst>
                    <a:ext uri="{9D8B030D-6E8A-4147-A177-3AD203B41FA5}">
                      <a16:colId xmlns:a16="http://schemas.microsoft.com/office/drawing/2014/main" val="4150173350"/>
                    </a:ext>
                  </a:extLst>
                </a:gridCol>
              </a:tblGrid>
              <a:tr h="389122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연구개발기관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연도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명칭</a:t>
                      </a: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구분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)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방식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사용용도</a:t>
                      </a: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업체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)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수량</a:t>
                      </a: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</a:t>
                      </a:r>
                      <a:r>
                        <a:rPr lang="ko-KR" altLang="en-US" sz="800" kern="0" spc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건</a:t>
                      </a:r>
                      <a:r>
                        <a:rPr lang="en-US" altLang="ko-KR" sz="800" kern="0" spc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)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소요비용</a:t>
                      </a: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</a:t>
                      </a:r>
                      <a:r>
                        <a:rPr lang="ko-KR" altLang="en-US" sz="800" kern="0" spc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천원</a:t>
                      </a:r>
                      <a:r>
                        <a:rPr lang="en-US" altLang="ko-KR" sz="800" kern="0" spc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)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사용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이행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)</a:t>
                      </a: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기간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설치장소</a:t>
                      </a: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결과물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)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3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8322353"/>
                  </a:ext>
                </a:extLst>
              </a:tr>
              <a:tr h="198838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㈜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XX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기업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202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6</a:t>
                      </a:r>
                      <a:endParaRPr lang="en-US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Ansys</a:t>
                      </a:r>
                      <a:endParaRPr lang="ko-KR" altLang="en-US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소프트웨어 </a:t>
                      </a:r>
                      <a:r>
                        <a:rPr lang="ko-KR" altLang="en-US" sz="800" i="1" kern="0" spc="0" dirty="0" err="1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활용비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)</a:t>
                      </a:r>
                      <a:endParaRPr lang="ko-KR" altLang="en-US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임대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구조 설계 및 해석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1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30,000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‘25. 1~12.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부설연구소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55615421"/>
                  </a:ext>
                </a:extLst>
              </a:tr>
              <a:tr h="975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202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6</a:t>
                      </a:r>
                      <a:endParaRPr lang="en-US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 err="1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논문게재료</a:t>
                      </a:r>
                      <a:endParaRPr lang="ko-KR" altLang="en-US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그 밖의 비용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)</a:t>
                      </a:r>
                      <a:endParaRPr lang="ko-KR" altLang="en-US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출판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/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발표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연구개발 성과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</a:t>
                      </a:r>
                      <a:r>
                        <a:rPr lang="en-US" altLang="ko-KR" sz="800" i="1" kern="0" spc="0" dirty="0" err="1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ooo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) 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관련 논문 게재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2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1,000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‘25. 9~11.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22243017"/>
                  </a:ext>
                </a:extLst>
              </a:tr>
              <a:tr h="202745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㈜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XO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기업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202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6</a:t>
                      </a:r>
                      <a:endParaRPr lang="en-US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회의비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-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회의장 임차료 등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-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1,000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~ ‘25. 12.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-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23900464"/>
                  </a:ext>
                </a:extLst>
              </a:tr>
              <a:tr h="20274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202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6</a:t>
                      </a:r>
                      <a:endParaRPr lang="en-US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출장비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-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위탁연구개발기관 회의 등 국내 출장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-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1,000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~ ‘25. 12.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-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1018565"/>
                  </a:ext>
                </a:extLst>
              </a:tr>
            </a:tbl>
          </a:graphicData>
        </a:graphic>
      </p:graphicFrame>
      <p:graphicFrame>
        <p:nvGraphicFramePr>
          <p:cNvPr id="15" name="Table 0">
            <a:extLst>
              <a:ext uri="{FF2B5EF4-FFF2-40B4-BE49-F238E27FC236}">
                <a16:creationId xmlns:a16="http://schemas.microsoft.com/office/drawing/2014/main" id="{DC465526-D5D2-1EDA-0B79-D32906CB6C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3305122"/>
              </p:ext>
            </p:extLst>
          </p:nvPr>
        </p:nvGraphicFramePr>
        <p:xfrm>
          <a:off x="351688" y="3460651"/>
          <a:ext cx="8456441" cy="243840"/>
        </p:xfrm>
        <a:graphic>
          <a:graphicData uri="http://schemas.openxmlformats.org/drawingml/2006/table">
            <a:tbl>
              <a:tblPr/>
              <a:tblGrid>
                <a:gridCol w="84564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8171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  (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7-6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) 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간접비</a:t>
                      </a:r>
                      <a:endParaRPr lang="en-US" sz="1000" b="1" dirty="0">
                        <a:solidFill>
                          <a:srgbClr val="FFFFFF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7" name="표 16">
            <a:extLst>
              <a:ext uri="{FF2B5EF4-FFF2-40B4-BE49-F238E27FC236}">
                <a16:creationId xmlns:a16="http://schemas.microsoft.com/office/drawing/2014/main" id="{1A624BCC-0579-E08B-D6FC-7624EDFBEF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4906624"/>
              </p:ext>
            </p:extLst>
          </p:nvPr>
        </p:nvGraphicFramePr>
        <p:xfrm>
          <a:off x="358724" y="3784450"/>
          <a:ext cx="8454088" cy="935988"/>
        </p:xfrm>
        <a:graphic>
          <a:graphicData uri="http://schemas.openxmlformats.org/drawingml/2006/table">
            <a:tbl>
              <a:tblPr/>
              <a:tblGrid>
                <a:gridCol w="941356">
                  <a:extLst>
                    <a:ext uri="{9D8B030D-6E8A-4147-A177-3AD203B41FA5}">
                      <a16:colId xmlns:a16="http://schemas.microsoft.com/office/drawing/2014/main" val="1296217216"/>
                    </a:ext>
                  </a:extLst>
                </a:gridCol>
                <a:gridCol w="499664">
                  <a:extLst>
                    <a:ext uri="{9D8B030D-6E8A-4147-A177-3AD203B41FA5}">
                      <a16:colId xmlns:a16="http://schemas.microsoft.com/office/drawing/2014/main" val="3067027665"/>
                    </a:ext>
                  </a:extLst>
                </a:gridCol>
                <a:gridCol w="1755856">
                  <a:extLst>
                    <a:ext uri="{9D8B030D-6E8A-4147-A177-3AD203B41FA5}">
                      <a16:colId xmlns:a16="http://schemas.microsoft.com/office/drawing/2014/main" val="3548705554"/>
                    </a:ext>
                  </a:extLst>
                </a:gridCol>
                <a:gridCol w="4369200">
                  <a:extLst>
                    <a:ext uri="{9D8B030D-6E8A-4147-A177-3AD203B41FA5}">
                      <a16:colId xmlns:a16="http://schemas.microsoft.com/office/drawing/2014/main" val="3370139846"/>
                    </a:ext>
                  </a:extLst>
                </a:gridCol>
                <a:gridCol w="888012">
                  <a:extLst>
                    <a:ext uri="{9D8B030D-6E8A-4147-A177-3AD203B41FA5}">
                      <a16:colId xmlns:a16="http://schemas.microsoft.com/office/drawing/2014/main" val="1874408720"/>
                    </a:ext>
                  </a:extLst>
                </a:gridCol>
              </a:tblGrid>
              <a:tr h="23129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연구개발기관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연도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세부항목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세부내용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소요비용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천원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)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5377530"/>
                  </a:ext>
                </a:extLst>
              </a:tr>
              <a:tr h="163678">
                <a:tc rowSpan="4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㈜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XO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기업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202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6</a:t>
                      </a:r>
                      <a:endParaRPr lang="en-US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인력지원비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연구지원전문가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)</a:t>
                      </a:r>
                      <a:endParaRPr lang="ko-KR" altLang="en-US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김</a:t>
                      </a:r>
                      <a:r>
                        <a:rPr lang="en-US" altLang="ko-KR" sz="800" i="1" kern="0" spc="0" dirty="0" err="1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oo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연구지원전문가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)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의 인건비 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x </a:t>
                      </a:r>
                      <a:r>
                        <a:rPr lang="ko-KR" altLang="en-US" sz="800" i="1" kern="0" spc="0" dirty="0" err="1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인건비계상률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 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50% x </a:t>
                      </a:r>
                      <a:r>
                        <a:rPr lang="ko-KR" altLang="en-US" sz="800" i="1" kern="0" spc="0" dirty="0" err="1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참여개월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 수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10,000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4967315"/>
                  </a:ext>
                </a:extLst>
              </a:tr>
              <a:tr h="16847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연구지원비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100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676308"/>
                  </a:ext>
                </a:extLst>
              </a:tr>
              <a:tr h="16661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성과활용지원비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지식재산권 출원 및 등록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2,000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8996691"/>
                  </a:ext>
                </a:extLst>
              </a:tr>
              <a:tr h="18882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연구개발능률성과급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우수한 연구자 및 연구지원인력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연구지원전문가에게 지급하는 연구개발능률성과급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13882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08062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388395"/>
            <a:ext cx="8217578" cy="2288543"/>
          </a:xfrm>
        </p:spPr>
        <p:txBody>
          <a:bodyPr>
            <a:noAutofit/>
          </a:bodyPr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altLang="ko-KR" sz="2000" b="1" dirty="0">
                <a:solidFill>
                  <a:srgbClr val="D91A5B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[ </a:t>
            </a:r>
            <a:r>
              <a:rPr lang="ko-KR" altLang="en-US" sz="2000" b="1" dirty="0">
                <a:solidFill>
                  <a:srgbClr val="D91A5B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기업</a:t>
            </a:r>
            <a:r>
              <a:rPr lang="en-US" altLang="ko-KR" sz="2000" b="1" dirty="0">
                <a:solidFill>
                  <a:srgbClr val="D91A5B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 IR</a:t>
            </a:r>
            <a:r>
              <a:rPr lang="ko-KR" altLang="en-US" sz="2000" b="1" dirty="0">
                <a:solidFill>
                  <a:srgbClr val="D91A5B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자료</a:t>
            </a:r>
            <a:r>
              <a:rPr lang="en-US" altLang="ko-KR" sz="2000" b="1" dirty="0">
                <a:solidFill>
                  <a:srgbClr val="D91A5B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 </a:t>
            </a:r>
            <a:r>
              <a:rPr lang="ko-KR" altLang="en-US" sz="2000" b="1" dirty="0">
                <a:solidFill>
                  <a:srgbClr val="D91A5B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첨부 안내</a:t>
            </a:r>
            <a:r>
              <a:rPr lang="en-US" altLang="ko-KR" sz="2000" b="1" dirty="0">
                <a:solidFill>
                  <a:srgbClr val="D91A5B"/>
                </a:solidFill>
                <a:latin typeface="+mj-ea"/>
                <a:cs typeface="Malgun Gothic Semilight" panose="020B0502040204020203" pitchFamily="50" charset="-127"/>
              </a:rPr>
              <a:t> (</a:t>
            </a:r>
            <a:r>
              <a:rPr lang="ko-KR" altLang="en-US" sz="2000" b="1" dirty="0">
                <a:solidFill>
                  <a:srgbClr val="D91A5B"/>
                </a:solidFill>
                <a:latin typeface="+mj-ea"/>
                <a:cs typeface="Malgun Gothic Semilight" panose="020B0502040204020203" pitchFamily="50" charset="-127"/>
              </a:rPr>
              <a:t>선택사항</a:t>
            </a:r>
            <a:r>
              <a:rPr lang="en-US" altLang="ko-KR" sz="2000" b="1" dirty="0">
                <a:solidFill>
                  <a:srgbClr val="D91A5B"/>
                </a:solidFill>
                <a:latin typeface="+mj-ea"/>
                <a:cs typeface="Malgun Gothic Semilight" panose="020B0502040204020203" pitchFamily="50" charset="-127"/>
              </a:rPr>
              <a:t>)</a:t>
            </a:r>
            <a:r>
              <a:rPr lang="ko-KR" altLang="en-US" sz="2000" b="1" dirty="0">
                <a:solidFill>
                  <a:srgbClr val="D91A5B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 </a:t>
            </a:r>
            <a:r>
              <a:rPr lang="en-US" altLang="ko-KR" sz="2000" b="1" dirty="0">
                <a:solidFill>
                  <a:srgbClr val="D91A5B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]</a:t>
            </a:r>
          </a:p>
          <a:p>
            <a:pPr marL="0" indent="0" algn="ctr">
              <a:lnSpc>
                <a:spcPct val="130000"/>
              </a:lnSpc>
              <a:buNone/>
            </a:pPr>
            <a:endParaRPr lang="en-US" altLang="ko-KR" sz="1000" b="1" dirty="0">
              <a:solidFill>
                <a:srgbClr val="D91A5B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  <a:p>
            <a:pPr marL="0" indent="0" algn="ctr">
              <a:lnSpc>
                <a:spcPct val="130000"/>
              </a:lnSpc>
              <a:buNone/>
            </a:pP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※ TIPS </a:t>
            </a:r>
            <a:r>
              <a: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특성상 민간투자 과정에서 작성된 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IR</a:t>
            </a:r>
            <a:r>
              <a: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자료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(</a:t>
            </a:r>
            <a:r>
              <a: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기업소개 파일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)</a:t>
            </a:r>
            <a:r>
              <a: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를 연구개발계획서 별첨으로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제출할 수 있습니다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.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en-US" altLang="ko-KR" sz="1800" dirty="0"/>
              <a:t>   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※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IR자료가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없거나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일부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항목만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포함된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경우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,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해당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항목을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본문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5항(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기술사업화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계획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)에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보완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작성할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수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있습니다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.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     </a:t>
            </a:r>
            <a:r>
              <a:rPr lang="en-US" altLang="ko-KR" sz="1200" dirty="0" err="1">
                <a:solidFill>
                  <a:srgbClr val="FF0000"/>
                </a:solidFill>
                <a:latin typeface="+mn-ea"/>
                <a:cs typeface="Malgun Gothic Semilight" panose="020B0502040204020203" pitchFamily="50" charset="-127"/>
              </a:rPr>
              <a:t>IR자료</a:t>
            </a:r>
            <a:r>
              <a:rPr lang="en-US" altLang="ko-KR" sz="1200" dirty="0">
                <a:solidFill>
                  <a:srgbClr val="FF0000"/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rgbClr val="FF0000"/>
                </a:solidFill>
                <a:latin typeface="+mn-ea"/>
                <a:cs typeface="Malgun Gothic Semilight" panose="020B0502040204020203" pitchFamily="50" charset="-127"/>
              </a:rPr>
              <a:t>첨부는</a:t>
            </a:r>
            <a:r>
              <a:rPr lang="en-US" altLang="ko-KR" sz="1200" dirty="0">
                <a:solidFill>
                  <a:srgbClr val="FF0000"/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rgbClr val="FF0000"/>
                </a:solidFill>
                <a:latin typeface="+mn-ea"/>
                <a:cs typeface="Malgun Gothic Semilight" panose="020B0502040204020203" pitchFamily="50" charset="-127"/>
              </a:rPr>
              <a:t>선택사항이며</a:t>
            </a:r>
            <a:r>
              <a:rPr lang="en-US" altLang="ko-KR" sz="1200" dirty="0">
                <a:solidFill>
                  <a:srgbClr val="FF0000"/>
                </a:solidFill>
                <a:latin typeface="+mn-ea"/>
                <a:cs typeface="Malgun Gothic Semilight" panose="020B0502040204020203" pitchFamily="50" charset="-127"/>
              </a:rPr>
              <a:t>, </a:t>
            </a:r>
            <a:r>
              <a:rPr lang="en-US" altLang="ko-KR" sz="1200" dirty="0" err="1">
                <a:solidFill>
                  <a:srgbClr val="FF0000"/>
                </a:solidFill>
                <a:latin typeface="+mn-ea"/>
                <a:cs typeface="Malgun Gothic Semilight" panose="020B0502040204020203" pitchFamily="50" charset="-127"/>
              </a:rPr>
              <a:t>미첨부</a:t>
            </a:r>
            <a:r>
              <a:rPr lang="en-US" altLang="ko-KR" sz="1200" dirty="0">
                <a:solidFill>
                  <a:srgbClr val="FF0000"/>
                </a:solidFill>
                <a:latin typeface="+mn-ea"/>
                <a:cs typeface="Malgun Gothic Semilight" panose="020B0502040204020203" pitchFamily="50" charset="-127"/>
              </a:rPr>
              <a:t> 시 </a:t>
            </a:r>
            <a:r>
              <a:rPr lang="en-US" altLang="ko-KR" sz="1200" dirty="0" err="1">
                <a:solidFill>
                  <a:srgbClr val="FF0000"/>
                </a:solidFill>
                <a:latin typeface="+mn-ea"/>
                <a:cs typeface="Malgun Gothic Semilight" panose="020B0502040204020203" pitchFamily="50" charset="-127"/>
              </a:rPr>
              <a:t>불이익이</a:t>
            </a:r>
            <a:r>
              <a:rPr lang="en-US" altLang="ko-KR" sz="1200" dirty="0">
                <a:solidFill>
                  <a:srgbClr val="FF0000"/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rgbClr val="FF0000"/>
                </a:solidFill>
                <a:latin typeface="+mn-ea"/>
                <a:cs typeface="Malgun Gothic Semilight" panose="020B0502040204020203" pitchFamily="50" charset="-127"/>
              </a:rPr>
              <a:t>없습니다</a:t>
            </a:r>
            <a:r>
              <a:rPr lang="en-US" altLang="ko-KR" sz="1200" dirty="0">
                <a:solidFill>
                  <a:srgbClr val="FF0000"/>
                </a:solidFill>
                <a:latin typeface="+mn-ea"/>
                <a:cs typeface="Malgun Gothic Semilight" panose="020B0502040204020203" pitchFamily="50" charset="-127"/>
              </a:rPr>
              <a:t>.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en-US" altLang="ko-KR" sz="2400" dirty="0"/>
              <a:t> 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※ </a:t>
            </a:r>
            <a:r>
              <a: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또한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,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IR자료에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아래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항목이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포함되는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경우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, 본문1에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해당하는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내용을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중복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작성할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필요가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없습니다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.</a:t>
            </a:r>
          </a:p>
          <a:p>
            <a:pPr marL="0" indent="0">
              <a:lnSpc>
                <a:spcPct val="130000"/>
              </a:lnSpc>
              <a:buNone/>
            </a:pP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graphicFrame>
        <p:nvGraphicFramePr>
          <p:cNvPr id="20" name="Table 0">
            <a:extLst>
              <a:ext uri="{FF2B5EF4-FFF2-40B4-BE49-F238E27FC236}">
                <a16:creationId xmlns:a16="http://schemas.microsoft.com/office/drawing/2014/main" id="{F9DF64C0-1E7A-9ADD-3382-0140C0116A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5378856"/>
              </p:ext>
            </p:extLst>
          </p:nvPr>
        </p:nvGraphicFramePr>
        <p:xfrm>
          <a:off x="864373" y="2784613"/>
          <a:ext cx="7259210" cy="2210130"/>
        </p:xfrm>
        <a:graphic>
          <a:graphicData uri="http://schemas.openxmlformats.org/drawingml/2006/table">
            <a:tbl>
              <a:tblPr/>
              <a:tblGrid>
                <a:gridCol w="25931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66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835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1200" b="1" dirty="0">
                          <a:solidFill>
                            <a:srgbClr val="1B3A6B"/>
                          </a:solidFill>
                          <a:latin typeface="+mj-ea"/>
                          <a:ea typeface="+mj-ea"/>
                        </a:rPr>
                        <a:t>문제정의 </a:t>
                      </a:r>
                      <a:r>
                        <a:rPr lang="en-US" altLang="ko-KR" sz="1200" b="1" dirty="0">
                          <a:solidFill>
                            <a:srgbClr val="1B3A6B"/>
                          </a:solidFill>
                          <a:latin typeface="+mj-ea"/>
                          <a:ea typeface="+mj-ea"/>
                        </a:rPr>
                        <a:t>/ </a:t>
                      </a:r>
                      <a:r>
                        <a:rPr lang="ko-KR" altLang="en-US" sz="1200" b="1" dirty="0">
                          <a:solidFill>
                            <a:srgbClr val="1B3A6B"/>
                          </a:solidFill>
                          <a:latin typeface="+mj-ea"/>
                          <a:ea typeface="+mj-ea"/>
                        </a:rPr>
                        <a:t>솔루션</a:t>
                      </a:r>
                      <a:endParaRPr lang="en-US" altLang="ko-KR" sz="1200" b="1" dirty="0">
                        <a:solidFill>
                          <a:srgbClr val="1B3A6B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해결하고자 하는 문제</a:t>
                      </a:r>
                      <a:r>
                        <a:rPr lang="en-US" altLang="ko-KR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제품</a:t>
                      </a:r>
                      <a:r>
                        <a:rPr lang="en-US" altLang="ko-KR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서비스 개요 및 핵심 가치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835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1200" b="1" dirty="0">
                          <a:solidFill>
                            <a:srgbClr val="1B3A6B"/>
                          </a:solidFill>
                          <a:latin typeface="+mj-ea"/>
                          <a:ea typeface="+mj-ea"/>
                        </a:rPr>
                        <a:t>시장규모 및 목표시장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목표시장 규모</a:t>
                      </a:r>
                      <a:r>
                        <a:rPr lang="en-US" altLang="ko-KR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성장성 등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8768265"/>
                  </a:ext>
                </a:extLst>
              </a:tr>
              <a:tr h="36835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1200" b="1" dirty="0">
                          <a:solidFill>
                            <a:srgbClr val="1B3A6B"/>
                          </a:solidFill>
                          <a:latin typeface="+mj-ea"/>
                          <a:ea typeface="+mj-ea"/>
                        </a:rPr>
                        <a:t>경쟁현황 및 차별성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주요 경쟁사 비교</a:t>
                      </a:r>
                      <a:r>
                        <a:rPr lang="en-US" altLang="ko-KR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자사 제품</a:t>
                      </a:r>
                      <a:r>
                        <a:rPr lang="en-US" altLang="ko-KR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서비스의 </a:t>
                      </a:r>
                      <a:r>
                        <a:rPr lang="ko-KR" altLang="en-US" sz="11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차별점</a:t>
                      </a:r>
                      <a:endParaRPr lang="ko-KR" altLang="en-US" sz="1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8954144"/>
                  </a:ext>
                </a:extLst>
              </a:tr>
              <a:tr h="36835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1200" b="1" dirty="0">
                          <a:solidFill>
                            <a:srgbClr val="1B3A6B"/>
                          </a:solidFill>
                          <a:latin typeface="+mj-ea"/>
                          <a:ea typeface="+mj-ea"/>
                        </a:rPr>
                        <a:t>비즈니스 모델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수익구조</a:t>
                      </a:r>
                      <a:r>
                        <a:rPr lang="en-US" altLang="ko-KR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주요 </a:t>
                      </a:r>
                      <a:r>
                        <a:rPr lang="ko-KR" altLang="en-US" sz="11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고객군</a:t>
                      </a:r>
                      <a:r>
                        <a:rPr lang="en-US" altLang="ko-KR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판매</a:t>
                      </a:r>
                      <a:r>
                        <a:rPr lang="en-US" altLang="ko-KR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·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유통 전략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9424429"/>
                  </a:ext>
                </a:extLst>
              </a:tr>
              <a:tr h="36835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1200" b="1" dirty="0">
                          <a:solidFill>
                            <a:srgbClr val="1B3A6B"/>
                          </a:solidFill>
                          <a:latin typeface="+mj-ea"/>
                          <a:ea typeface="+mj-ea"/>
                        </a:rPr>
                        <a:t>팀 소개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11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창업팀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 팀 이력</a:t>
                      </a:r>
                      <a:r>
                        <a:rPr lang="en-US" altLang="ko-KR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경력 등 주요 역량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1708728"/>
                  </a:ext>
                </a:extLst>
              </a:tr>
              <a:tr h="36835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1200" b="1" dirty="0" err="1">
                          <a:solidFill>
                            <a:srgbClr val="1B3A6B"/>
                          </a:solidFill>
                          <a:latin typeface="+mj-ea"/>
                          <a:ea typeface="+mj-ea"/>
                        </a:rPr>
                        <a:t>사업화로드맵</a:t>
                      </a:r>
                      <a:r>
                        <a:rPr lang="ko-KR" altLang="en-US" sz="1200" b="1" dirty="0">
                          <a:solidFill>
                            <a:srgbClr val="1B3A6B"/>
                          </a:solidFill>
                          <a:latin typeface="+mj-ea"/>
                          <a:ea typeface="+mj-ea"/>
                        </a:rPr>
                        <a:t> 및 매출목표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개발 완료 후 사업화 일정</a:t>
                      </a:r>
                      <a:r>
                        <a:rPr lang="en-US" altLang="ko-KR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연도별 매출 목표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85496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17180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>
            <a:extLst>
              <a:ext uri="{FF2B5EF4-FFF2-40B4-BE49-F238E27FC236}">
                <a16:creationId xmlns:a16="http://schemas.microsoft.com/office/drawing/2014/main" id="{881B67FC-0F66-2EE3-735D-74A8A7616AD0}"/>
              </a:ext>
            </a:extLst>
          </p:cNvPr>
          <p:cNvGrpSpPr/>
          <p:nvPr/>
        </p:nvGrpSpPr>
        <p:grpSpPr>
          <a:xfrm>
            <a:off x="320040" y="872198"/>
            <a:ext cx="4023360" cy="868680"/>
            <a:chOff x="320040" y="822960"/>
            <a:chExt cx="4023360" cy="868680"/>
          </a:xfrm>
          <a:effectLst/>
        </p:grpSpPr>
        <p:sp>
          <p:nvSpPr>
            <p:cNvPr id="7" name="Shape 5"/>
            <p:cNvSpPr/>
            <p:nvPr/>
          </p:nvSpPr>
          <p:spPr>
            <a:xfrm>
              <a:off x="320040" y="822960"/>
              <a:ext cx="4023360" cy="86868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9" name="Text 7"/>
            <p:cNvSpPr/>
            <p:nvPr/>
          </p:nvSpPr>
          <p:spPr>
            <a:xfrm>
              <a:off x="415700" y="868680"/>
              <a:ext cx="305269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sz="1800" b="1" dirty="0">
                  <a:solidFill>
                    <a:srgbClr val="1B3A6B"/>
                  </a:solidFill>
                  <a:latin typeface="+mn-ea"/>
                </a:rPr>
                <a:t>1</a:t>
              </a:r>
              <a:endParaRPr lang="en-US" sz="1800" dirty="0">
                <a:latin typeface="+mn-ea"/>
              </a:endParaRPr>
            </a:p>
          </p:txBody>
        </p:sp>
        <p:sp>
          <p:nvSpPr>
            <p:cNvPr id="10" name="Text 8"/>
            <p:cNvSpPr/>
            <p:nvPr/>
          </p:nvSpPr>
          <p:spPr>
            <a:xfrm>
              <a:off x="844059" y="861646"/>
              <a:ext cx="3411417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200" b="1" dirty="0">
                  <a:solidFill>
                    <a:srgbClr val="1B3A6B"/>
                  </a:solidFill>
                  <a:latin typeface="+mn-ea"/>
                </a:rPr>
                <a:t>기술개발 목표 및 성과지표</a:t>
              </a:r>
              <a:endParaRPr lang="en-US" sz="1200" dirty="0">
                <a:latin typeface="+mn-ea"/>
              </a:endParaRPr>
            </a:p>
          </p:txBody>
        </p:sp>
        <p:sp>
          <p:nvSpPr>
            <p:cNvPr id="11" name="Text 9"/>
            <p:cNvSpPr/>
            <p:nvPr/>
          </p:nvSpPr>
          <p:spPr>
            <a:xfrm>
              <a:off x="844059" y="1191532"/>
              <a:ext cx="3411417" cy="34747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최종 목표 </a:t>
              </a:r>
              <a:r>
                <a:rPr lang="en-US" altLang="ko-KR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/ </a:t>
              </a: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성과지표 </a:t>
              </a:r>
              <a:r>
                <a:rPr lang="en-US" altLang="ko-KR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/</a:t>
              </a:r>
              <a:r>
                <a:rPr lang="ko-KR" altLang="en-US" sz="90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연차별</a:t>
              </a: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목표</a:t>
              </a:r>
              <a:endParaRPr lang="en-US" sz="9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EC763AA3-63A6-1343-633D-492F6E0F6C23}"/>
              </a:ext>
            </a:extLst>
          </p:cNvPr>
          <p:cNvGrpSpPr/>
          <p:nvPr/>
        </p:nvGrpSpPr>
        <p:grpSpPr>
          <a:xfrm>
            <a:off x="4663440" y="872198"/>
            <a:ext cx="4023360" cy="868680"/>
            <a:chOff x="4663440" y="822960"/>
            <a:chExt cx="4023360" cy="868680"/>
          </a:xfrm>
        </p:grpSpPr>
        <p:sp>
          <p:nvSpPr>
            <p:cNvPr id="12" name="Shape 10"/>
            <p:cNvSpPr/>
            <p:nvPr/>
          </p:nvSpPr>
          <p:spPr>
            <a:xfrm>
              <a:off x="4663440" y="822960"/>
              <a:ext cx="4023360" cy="86868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4" name="Text 12"/>
            <p:cNvSpPr/>
            <p:nvPr/>
          </p:nvSpPr>
          <p:spPr>
            <a:xfrm>
              <a:off x="4759100" y="868680"/>
              <a:ext cx="305269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sz="1800" b="1" dirty="0">
                  <a:solidFill>
                    <a:srgbClr val="1B3A6B"/>
                  </a:solidFill>
                  <a:latin typeface="+mn-ea"/>
                </a:rPr>
                <a:t>5</a:t>
              </a:r>
              <a:endParaRPr lang="en-US" sz="1800" dirty="0">
                <a:latin typeface="+mn-ea"/>
              </a:endParaRPr>
            </a:p>
          </p:txBody>
        </p:sp>
        <p:sp>
          <p:nvSpPr>
            <p:cNvPr id="15" name="Text 13"/>
            <p:cNvSpPr/>
            <p:nvPr/>
          </p:nvSpPr>
          <p:spPr>
            <a:xfrm>
              <a:off x="5187459" y="861646"/>
              <a:ext cx="3411417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200" b="1" dirty="0">
                  <a:solidFill>
                    <a:srgbClr val="1B3A6B"/>
                  </a:solidFill>
                  <a:latin typeface="+mn-ea"/>
                </a:rPr>
                <a:t>기술사업화 계획</a:t>
              </a:r>
              <a:endParaRPr lang="en-US" altLang="ko-KR" sz="1200" dirty="0">
                <a:latin typeface="+mn-ea"/>
              </a:endParaRPr>
            </a:p>
          </p:txBody>
        </p:sp>
        <p:sp>
          <p:nvSpPr>
            <p:cNvPr id="16" name="Text 14"/>
            <p:cNvSpPr/>
            <p:nvPr/>
          </p:nvSpPr>
          <p:spPr>
            <a:xfrm>
              <a:off x="5187459" y="1191532"/>
              <a:ext cx="3411417" cy="34747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개발결과물 활용방안 </a:t>
              </a:r>
              <a:r>
                <a:rPr lang="en-US" altLang="ko-KR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/ </a:t>
              </a: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투자유치 현황 및 사업화 연계</a:t>
              </a:r>
              <a:endParaRPr lang="en-US" altLang="ko-KR" sz="9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582E6472-F06D-3EDB-761F-7D6146D95E8A}"/>
              </a:ext>
            </a:extLst>
          </p:cNvPr>
          <p:cNvGrpSpPr/>
          <p:nvPr/>
        </p:nvGrpSpPr>
        <p:grpSpPr>
          <a:xfrm>
            <a:off x="320040" y="1878038"/>
            <a:ext cx="4023360" cy="868680"/>
            <a:chOff x="320040" y="1828800"/>
            <a:chExt cx="4023360" cy="868680"/>
          </a:xfrm>
        </p:grpSpPr>
        <p:sp>
          <p:nvSpPr>
            <p:cNvPr id="17" name="Shape 15"/>
            <p:cNvSpPr/>
            <p:nvPr/>
          </p:nvSpPr>
          <p:spPr>
            <a:xfrm>
              <a:off x="320040" y="1828800"/>
              <a:ext cx="4023360" cy="86868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9" name="Text 17"/>
            <p:cNvSpPr/>
            <p:nvPr/>
          </p:nvSpPr>
          <p:spPr>
            <a:xfrm>
              <a:off x="415700" y="1874520"/>
              <a:ext cx="305269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b="1" dirty="0">
                  <a:solidFill>
                    <a:srgbClr val="1B3A6B"/>
                  </a:solidFill>
                  <a:latin typeface="+mn-ea"/>
                </a:rPr>
                <a:t>2</a:t>
              </a:r>
              <a:endParaRPr lang="en-US" sz="1800" dirty="0">
                <a:latin typeface="+mn-ea"/>
              </a:endParaRPr>
            </a:p>
          </p:txBody>
        </p:sp>
        <p:sp>
          <p:nvSpPr>
            <p:cNvPr id="20" name="Text 18"/>
            <p:cNvSpPr/>
            <p:nvPr/>
          </p:nvSpPr>
          <p:spPr>
            <a:xfrm>
              <a:off x="844059" y="1867486"/>
              <a:ext cx="3411417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200" b="1" dirty="0">
                  <a:solidFill>
                    <a:srgbClr val="1B3A6B"/>
                  </a:solidFill>
                  <a:latin typeface="+mn-ea"/>
                </a:rPr>
                <a:t>기술개발 방법 및 내용</a:t>
              </a:r>
              <a:endParaRPr lang="en-US" sz="1200" b="1" dirty="0">
                <a:solidFill>
                  <a:srgbClr val="1B3A6B"/>
                </a:solidFill>
                <a:latin typeface="+mn-ea"/>
              </a:endParaRPr>
            </a:p>
          </p:txBody>
        </p:sp>
        <p:sp>
          <p:nvSpPr>
            <p:cNvPr id="21" name="Text 19"/>
            <p:cNvSpPr/>
            <p:nvPr/>
          </p:nvSpPr>
          <p:spPr>
            <a:xfrm>
              <a:off x="844059" y="2197372"/>
              <a:ext cx="3411417" cy="34747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핵심기술 개발 방법 </a:t>
              </a:r>
              <a:r>
                <a:rPr lang="en-US" altLang="ko-KR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/ </a:t>
              </a:r>
              <a:r>
                <a:rPr lang="ko-KR" altLang="en-US" sz="90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연차별</a:t>
              </a: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내용 </a:t>
              </a:r>
              <a:r>
                <a:rPr lang="en-US" altLang="ko-KR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/ </a:t>
              </a: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수행일정</a:t>
              </a:r>
              <a:endParaRPr lang="en-US" altLang="ko-KR" sz="9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6FF49AA2-2AA8-BC85-265E-E94A9AADD773}"/>
              </a:ext>
            </a:extLst>
          </p:cNvPr>
          <p:cNvGrpSpPr/>
          <p:nvPr/>
        </p:nvGrpSpPr>
        <p:grpSpPr>
          <a:xfrm>
            <a:off x="4663440" y="1878038"/>
            <a:ext cx="4023360" cy="868680"/>
            <a:chOff x="4663440" y="1828800"/>
            <a:chExt cx="4023360" cy="868680"/>
          </a:xfrm>
        </p:grpSpPr>
        <p:sp>
          <p:nvSpPr>
            <p:cNvPr id="22" name="Shape 20"/>
            <p:cNvSpPr/>
            <p:nvPr/>
          </p:nvSpPr>
          <p:spPr>
            <a:xfrm>
              <a:off x="4663440" y="1828800"/>
              <a:ext cx="4023360" cy="86868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24" name="Text 22"/>
            <p:cNvSpPr/>
            <p:nvPr/>
          </p:nvSpPr>
          <p:spPr>
            <a:xfrm>
              <a:off x="4759100" y="1874520"/>
              <a:ext cx="305269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sz="1800" b="1" dirty="0">
                  <a:solidFill>
                    <a:srgbClr val="1B3A6B"/>
                  </a:solidFill>
                  <a:latin typeface="+mn-ea"/>
                </a:rPr>
                <a:t>6</a:t>
              </a:r>
              <a:endParaRPr lang="en-US" sz="1800" dirty="0">
                <a:latin typeface="+mn-ea"/>
              </a:endParaRPr>
            </a:p>
          </p:txBody>
        </p:sp>
        <p:sp>
          <p:nvSpPr>
            <p:cNvPr id="25" name="Text 23"/>
            <p:cNvSpPr/>
            <p:nvPr/>
          </p:nvSpPr>
          <p:spPr>
            <a:xfrm>
              <a:off x="5187459" y="1867486"/>
              <a:ext cx="3411417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200" b="1" dirty="0" err="1">
                  <a:solidFill>
                    <a:srgbClr val="1B3A6B"/>
                  </a:solidFill>
                  <a:latin typeface="+mn-ea"/>
                </a:rPr>
                <a:t>연구개발</a:t>
              </a:r>
              <a:r>
                <a:rPr lang="en-US" altLang="ko-KR" sz="1200" b="1" dirty="0">
                  <a:solidFill>
                    <a:srgbClr val="1B3A6B"/>
                  </a:solidFill>
                  <a:latin typeface="+mn-ea"/>
                </a:rPr>
                <a:t> </a:t>
              </a:r>
              <a:r>
                <a:rPr lang="en-US" altLang="ko-KR" sz="1200" b="1" dirty="0" err="1">
                  <a:solidFill>
                    <a:srgbClr val="1B3A6B"/>
                  </a:solidFill>
                  <a:latin typeface="+mn-ea"/>
                </a:rPr>
                <a:t>안전</a:t>
              </a:r>
              <a:r>
                <a:rPr lang="en-US" altLang="ko-KR" sz="1200" b="1" dirty="0">
                  <a:solidFill>
                    <a:srgbClr val="1B3A6B"/>
                  </a:solidFill>
                  <a:latin typeface="+mn-ea"/>
                </a:rPr>
                <a:t> 및 </a:t>
              </a:r>
              <a:r>
                <a:rPr lang="en-US" altLang="ko-KR" sz="1200" b="1" dirty="0" err="1">
                  <a:solidFill>
                    <a:srgbClr val="1B3A6B"/>
                  </a:solidFill>
                  <a:latin typeface="+mn-ea"/>
                </a:rPr>
                <a:t>보안조치</a:t>
              </a:r>
              <a:r>
                <a:rPr lang="en-US" altLang="ko-KR" sz="1200" b="1" dirty="0">
                  <a:solidFill>
                    <a:srgbClr val="1B3A6B"/>
                  </a:solidFill>
                  <a:latin typeface="+mn-ea"/>
                </a:rPr>
                <a:t> </a:t>
              </a:r>
              <a:r>
                <a:rPr lang="ko-KR" altLang="en-US" sz="1200" b="1" dirty="0">
                  <a:solidFill>
                    <a:srgbClr val="1B3A6B"/>
                  </a:solidFill>
                  <a:latin typeface="+mn-ea"/>
                </a:rPr>
                <a:t>이행계획</a:t>
              </a:r>
              <a:endParaRPr lang="en-US" altLang="ko-KR" sz="1200" dirty="0">
                <a:latin typeface="+mn-ea"/>
              </a:endParaRPr>
            </a:p>
          </p:txBody>
        </p:sp>
        <p:sp>
          <p:nvSpPr>
            <p:cNvPr id="26" name="Text 24"/>
            <p:cNvSpPr/>
            <p:nvPr/>
          </p:nvSpPr>
          <p:spPr>
            <a:xfrm>
              <a:off x="5187459" y="2197372"/>
              <a:ext cx="3411417" cy="34747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안전조치 </a:t>
              </a:r>
              <a:r>
                <a:rPr lang="en-US" altLang="ko-KR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/ </a:t>
              </a: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보안조치 </a:t>
              </a:r>
              <a:r>
                <a:rPr lang="en-US" altLang="ko-KR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/ </a:t>
              </a: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기타 조치사항</a:t>
              </a:r>
              <a:endParaRPr lang="en-US" sz="9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9E5AFD46-74D5-89A8-70F0-CCEB575C742A}"/>
              </a:ext>
            </a:extLst>
          </p:cNvPr>
          <p:cNvGrpSpPr/>
          <p:nvPr/>
        </p:nvGrpSpPr>
        <p:grpSpPr>
          <a:xfrm>
            <a:off x="320040" y="2883878"/>
            <a:ext cx="4023360" cy="868680"/>
            <a:chOff x="320040" y="2834640"/>
            <a:chExt cx="4023360" cy="868680"/>
          </a:xfrm>
        </p:grpSpPr>
        <p:sp>
          <p:nvSpPr>
            <p:cNvPr id="27" name="Shape 25"/>
            <p:cNvSpPr/>
            <p:nvPr/>
          </p:nvSpPr>
          <p:spPr>
            <a:xfrm>
              <a:off x="320040" y="2834640"/>
              <a:ext cx="4023360" cy="86868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29" name="Text 27"/>
            <p:cNvSpPr/>
            <p:nvPr/>
          </p:nvSpPr>
          <p:spPr>
            <a:xfrm>
              <a:off x="415700" y="2880360"/>
              <a:ext cx="305269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b="1" dirty="0">
                  <a:solidFill>
                    <a:srgbClr val="1B3A6B"/>
                  </a:solidFill>
                  <a:latin typeface="+mn-ea"/>
                </a:rPr>
                <a:t>3</a:t>
              </a:r>
              <a:endParaRPr lang="en-US" sz="1800" dirty="0">
                <a:latin typeface="+mn-ea"/>
              </a:endParaRPr>
            </a:p>
          </p:txBody>
        </p:sp>
        <p:sp>
          <p:nvSpPr>
            <p:cNvPr id="30" name="Text 28"/>
            <p:cNvSpPr/>
            <p:nvPr/>
          </p:nvSpPr>
          <p:spPr>
            <a:xfrm>
              <a:off x="844059" y="2873326"/>
              <a:ext cx="3411417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200" b="1" dirty="0">
                  <a:solidFill>
                    <a:srgbClr val="1B3A6B"/>
                  </a:solidFill>
                  <a:latin typeface="+mn-ea"/>
                </a:rPr>
                <a:t>선행 기술개발</a:t>
              </a:r>
              <a:r>
                <a:rPr lang="en-US" altLang="ko-KR" sz="1200" b="1" dirty="0">
                  <a:solidFill>
                    <a:srgbClr val="1B3A6B"/>
                  </a:solidFill>
                  <a:latin typeface="+mn-ea"/>
                </a:rPr>
                <a:t>(</a:t>
              </a:r>
              <a:r>
                <a:rPr lang="ko-KR" altLang="en-US" sz="1200" b="1" dirty="0">
                  <a:solidFill>
                    <a:srgbClr val="1B3A6B"/>
                  </a:solidFill>
                  <a:latin typeface="+mn-ea"/>
                </a:rPr>
                <a:t>연구</a:t>
              </a:r>
              <a:r>
                <a:rPr lang="en-US" altLang="ko-KR" sz="1200" b="1" dirty="0">
                  <a:solidFill>
                    <a:srgbClr val="1B3A6B"/>
                  </a:solidFill>
                  <a:latin typeface="+mn-ea"/>
                </a:rPr>
                <a:t>)</a:t>
              </a:r>
              <a:r>
                <a:rPr lang="ko-KR" altLang="en-US" sz="1200" b="1" dirty="0">
                  <a:solidFill>
                    <a:srgbClr val="1B3A6B"/>
                  </a:solidFill>
                  <a:latin typeface="+mn-ea"/>
                </a:rPr>
                <a:t> 및 차별성</a:t>
              </a:r>
              <a:endParaRPr lang="en-US" sz="1200" dirty="0">
                <a:latin typeface="+mn-ea"/>
              </a:endParaRPr>
            </a:p>
          </p:txBody>
        </p:sp>
        <p:sp>
          <p:nvSpPr>
            <p:cNvPr id="31" name="Text 29"/>
            <p:cNvSpPr/>
            <p:nvPr/>
          </p:nvSpPr>
          <p:spPr>
            <a:xfrm>
              <a:off x="844059" y="3203212"/>
              <a:ext cx="3411417" cy="34747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선행 기술개발</a:t>
              </a:r>
              <a:r>
                <a:rPr lang="en-US" altLang="ko-KR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(</a:t>
              </a: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연구</a:t>
              </a:r>
              <a:r>
                <a:rPr lang="en-US" altLang="ko-KR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) </a:t>
              </a: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이력 </a:t>
              </a:r>
              <a:r>
                <a:rPr lang="en-US" altLang="ko-KR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/ </a:t>
              </a: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기술대비 차별성</a:t>
              </a:r>
              <a:endParaRPr lang="en-US" sz="9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EEA74BFF-E160-D3D2-E107-7F2C557513BE}"/>
              </a:ext>
            </a:extLst>
          </p:cNvPr>
          <p:cNvGrpSpPr/>
          <p:nvPr/>
        </p:nvGrpSpPr>
        <p:grpSpPr>
          <a:xfrm>
            <a:off x="4663440" y="2883878"/>
            <a:ext cx="4023360" cy="868680"/>
            <a:chOff x="4663440" y="2834640"/>
            <a:chExt cx="4023360" cy="868680"/>
          </a:xfrm>
        </p:grpSpPr>
        <p:sp>
          <p:nvSpPr>
            <p:cNvPr id="32" name="Shape 30"/>
            <p:cNvSpPr/>
            <p:nvPr/>
          </p:nvSpPr>
          <p:spPr>
            <a:xfrm>
              <a:off x="4663440" y="2834640"/>
              <a:ext cx="4023360" cy="86868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34" name="Text 32"/>
            <p:cNvSpPr/>
            <p:nvPr/>
          </p:nvSpPr>
          <p:spPr>
            <a:xfrm>
              <a:off x="4721000" y="2880360"/>
              <a:ext cx="555850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100" b="1" dirty="0">
                  <a:solidFill>
                    <a:srgbClr val="1B3A6B"/>
                  </a:solidFill>
                  <a:latin typeface="+mn-ea"/>
                </a:rPr>
                <a:t>별도</a:t>
              </a:r>
              <a:endParaRPr lang="en-US" sz="1100" dirty="0">
                <a:latin typeface="+mn-ea"/>
              </a:endParaRPr>
            </a:p>
          </p:txBody>
        </p:sp>
        <p:sp>
          <p:nvSpPr>
            <p:cNvPr id="35" name="Text 33"/>
            <p:cNvSpPr/>
            <p:nvPr/>
          </p:nvSpPr>
          <p:spPr>
            <a:xfrm>
              <a:off x="5187459" y="2873326"/>
              <a:ext cx="3411417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200" b="1" dirty="0">
                  <a:solidFill>
                    <a:srgbClr val="1B3A6B"/>
                  </a:solidFill>
                  <a:latin typeface="+mn-ea"/>
                </a:rPr>
                <a:t>연구개발비 사용에 관한 계획</a:t>
              </a:r>
              <a:endParaRPr lang="en-US" sz="1200" dirty="0">
                <a:latin typeface="+mn-ea"/>
              </a:endParaRPr>
            </a:p>
          </p:txBody>
        </p:sp>
        <p:sp>
          <p:nvSpPr>
            <p:cNvPr id="36" name="Text 34"/>
            <p:cNvSpPr/>
            <p:nvPr/>
          </p:nvSpPr>
          <p:spPr>
            <a:xfrm>
              <a:off x="5187459" y="3203212"/>
              <a:ext cx="3411417" cy="34747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90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총괄표</a:t>
              </a: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/ </a:t>
              </a: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연구개발기관별 사용계획 </a:t>
              </a:r>
              <a:r>
                <a:rPr lang="en-US" altLang="ko-KR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/ </a:t>
              </a: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참여연구자 인건비</a:t>
              </a:r>
              <a:endParaRPr lang="en-US" sz="9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4" name="그룹 43">
            <a:extLst>
              <a:ext uri="{FF2B5EF4-FFF2-40B4-BE49-F238E27FC236}">
                <a16:creationId xmlns:a16="http://schemas.microsoft.com/office/drawing/2014/main" id="{CB1BA1A4-AC74-55A7-4D30-845546535D0C}"/>
              </a:ext>
            </a:extLst>
          </p:cNvPr>
          <p:cNvGrpSpPr/>
          <p:nvPr/>
        </p:nvGrpSpPr>
        <p:grpSpPr>
          <a:xfrm>
            <a:off x="4663440" y="3889718"/>
            <a:ext cx="4023360" cy="868680"/>
            <a:chOff x="4663440" y="3840480"/>
            <a:chExt cx="4023360" cy="868680"/>
          </a:xfrm>
        </p:grpSpPr>
        <p:grpSp>
          <p:nvGrpSpPr>
            <p:cNvPr id="43" name="그룹 42">
              <a:extLst>
                <a:ext uri="{FF2B5EF4-FFF2-40B4-BE49-F238E27FC236}">
                  <a16:creationId xmlns:a16="http://schemas.microsoft.com/office/drawing/2014/main" id="{1C9D1FB9-4759-5A3D-37D9-525ACEB22487}"/>
                </a:ext>
              </a:extLst>
            </p:cNvPr>
            <p:cNvGrpSpPr/>
            <p:nvPr/>
          </p:nvGrpSpPr>
          <p:grpSpPr>
            <a:xfrm>
              <a:off x="4663440" y="3840480"/>
              <a:ext cx="4023360" cy="868680"/>
              <a:chOff x="4663440" y="3840480"/>
              <a:chExt cx="4023360" cy="868680"/>
            </a:xfrm>
          </p:grpSpPr>
          <p:sp>
            <p:nvSpPr>
              <p:cNvPr id="37" name="Shape 35"/>
              <p:cNvSpPr/>
              <p:nvPr/>
            </p:nvSpPr>
            <p:spPr>
              <a:xfrm>
                <a:off x="4663440" y="3840480"/>
                <a:ext cx="4023360" cy="868680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D0D8E8"/>
                </a:solidFill>
                <a:prstDash val="solid"/>
              </a:ln>
              <a:effectLst/>
            </p:spPr>
            <p:txBody>
              <a:bodyPr/>
              <a:lstStyle/>
              <a:p>
                <a:endParaRPr lang="ko-KR" altLang="en-US">
                  <a:latin typeface="+mn-ea"/>
                </a:endParaRPr>
              </a:p>
            </p:txBody>
          </p:sp>
          <p:sp>
            <p:nvSpPr>
              <p:cNvPr id="38" name="Shape 36"/>
              <p:cNvSpPr/>
              <p:nvPr/>
            </p:nvSpPr>
            <p:spPr>
              <a:xfrm>
                <a:off x="4664846" y="3840480"/>
                <a:ext cx="45719" cy="868680"/>
              </a:xfrm>
              <a:prstGeom prst="rect">
                <a:avLst/>
              </a:prstGeom>
              <a:solidFill>
                <a:srgbClr val="1CBED8"/>
              </a:solidFill>
              <a:ln w="12700">
                <a:noFill/>
                <a:prstDash val="solid"/>
              </a:ln>
            </p:spPr>
            <p:txBody>
              <a:bodyPr/>
              <a:lstStyle/>
              <a:p>
                <a:endParaRPr lang="ko-KR" altLang="en-US" dirty="0">
                  <a:latin typeface="+mn-ea"/>
                </a:endParaRPr>
              </a:p>
            </p:txBody>
          </p:sp>
        </p:grpSp>
        <p:sp>
          <p:nvSpPr>
            <p:cNvPr id="39" name="Text 37"/>
            <p:cNvSpPr/>
            <p:nvPr/>
          </p:nvSpPr>
          <p:spPr>
            <a:xfrm>
              <a:off x="4737998" y="4086282"/>
              <a:ext cx="735702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700" b="1" dirty="0">
                  <a:solidFill>
                    <a:srgbClr val="1B3A6B"/>
                  </a:solidFill>
                  <a:latin typeface="+mj-ea"/>
                  <a:ea typeface="+mj-ea"/>
                </a:rPr>
                <a:t>추가서류</a:t>
              </a:r>
              <a:endParaRPr lang="en-US" sz="1700" b="1" dirty="0">
                <a:latin typeface="+mj-ea"/>
                <a:ea typeface="+mj-ea"/>
              </a:endParaRPr>
            </a:p>
          </p:txBody>
        </p:sp>
        <p:sp>
          <p:nvSpPr>
            <p:cNvPr id="40" name="Text 38"/>
            <p:cNvSpPr/>
            <p:nvPr/>
          </p:nvSpPr>
          <p:spPr>
            <a:xfrm>
              <a:off x="5305180" y="3879166"/>
              <a:ext cx="3376246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800" b="1">
                  <a:solidFill>
                    <a:srgbClr val="1B3A6B"/>
                  </a:solidFill>
                  <a:latin typeface="+mn-ea"/>
                </a:rPr>
                <a:t>글로벌 </a:t>
              </a:r>
              <a:r>
                <a:rPr lang="ko-KR" altLang="en-US" sz="800" b="1" dirty="0">
                  <a:solidFill>
                    <a:srgbClr val="1B3A6B"/>
                  </a:solidFill>
                  <a:latin typeface="+mn-ea"/>
                </a:rPr>
                <a:t>진출 전략서</a:t>
              </a:r>
              <a:r>
                <a:rPr lang="en-US" altLang="ko-KR" sz="800" b="1" dirty="0">
                  <a:solidFill>
                    <a:srgbClr val="1B3A6B"/>
                  </a:solidFill>
                  <a:latin typeface="+mn-ea"/>
                </a:rPr>
                <a:t> </a:t>
              </a:r>
              <a:endParaRPr lang="en-US" sz="800" dirty="0">
                <a:latin typeface="+mn-ea"/>
              </a:endParaRPr>
            </a:p>
          </p:txBody>
        </p:sp>
        <p:sp>
          <p:nvSpPr>
            <p:cNvPr id="41" name="Text 39"/>
            <p:cNvSpPr/>
            <p:nvPr/>
          </p:nvSpPr>
          <p:spPr>
            <a:xfrm>
              <a:off x="5273430" y="4247152"/>
              <a:ext cx="3376246" cy="34747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한글양식</a:t>
              </a:r>
              <a:r>
                <a:rPr lang="en-US" altLang="ko-KR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(</a:t>
              </a:r>
              <a:r>
                <a:rPr lang="en-US" altLang="ko-KR" sz="80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Hwp</a:t>
              </a:r>
              <a:r>
                <a:rPr lang="en-US" altLang="ko-KR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) </a:t>
              </a:r>
              <a:r>
                <a:rPr lang="ko-KR" altLang="en-US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참조하여 해당 시 제출 요망</a:t>
              </a:r>
              <a:endParaRPr lang="en-US" altLang="ko-KR" sz="8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  <a:p>
              <a:pPr marL="0" indent="0">
                <a:buNone/>
              </a:pPr>
              <a:r>
                <a:rPr lang="ko-KR" altLang="en-US" sz="800" i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글로벌 </a:t>
              </a:r>
              <a:r>
                <a:rPr lang="ko-KR" altLang="en-US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진출 전략서</a:t>
              </a:r>
              <a:r>
                <a:rPr lang="en-US" altLang="ko-KR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(</a:t>
              </a:r>
              <a:r>
                <a:rPr lang="ko-KR" altLang="en-US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글로벌 </a:t>
              </a:r>
              <a:r>
                <a:rPr lang="ko-KR" altLang="en-US" sz="80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팁스</a:t>
              </a:r>
              <a:r>
                <a:rPr lang="ko-KR" altLang="en-US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신청 시</a:t>
              </a:r>
              <a:r>
                <a:rPr lang="en-US" altLang="ko-KR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)</a:t>
              </a:r>
              <a:endParaRPr lang="en-US" sz="8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93428" y="225084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ko-KR" altLang="en-US" sz="2500" b="1" dirty="0">
                <a:solidFill>
                  <a:srgbClr val="132848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목차</a:t>
            </a:r>
            <a:endParaRPr lang="en-US" sz="2500" b="1" dirty="0">
              <a:solidFill>
                <a:srgbClr val="132848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0533E53D-72FD-BF46-595C-66931294B403}"/>
              </a:ext>
            </a:extLst>
          </p:cNvPr>
          <p:cNvGrpSpPr/>
          <p:nvPr/>
        </p:nvGrpSpPr>
        <p:grpSpPr>
          <a:xfrm>
            <a:off x="320040" y="3889718"/>
            <a:ext cx="4023360" cy="868680"/>
            <a:chOff x="320040" y="3840480"/>
            <a:chExt cx="4023360" cy="868680"/>
          </a:xfrm>
        </p:grpSpPr>
        <p:sp>
          <p:nvSpPr>
            <p:cNvPr id="2" name="Shape 25">
              <a:extLst>
                <a:ext uri="{FF2B5EF4-FFF2-40B4-BE49-F238E27FC236}">
                  <a16:creationId xmlns:a16="http://schemas.microsoft.com/office/drawing/2014/main" id="{330EA97A-0284-C198-804C-F5A24BD8678C}"/>
                </a:ext>
              </a:extLst>
            </p:cNvPr>
            <p:cNvSpPr/>
            <p:nvPr/>
          </p:nvSpPr>
          <p:spPr>
            <a:xfrm>
              <a:off x="320040" y="3840480"/>
              <a:ext cx="4023360" cy="86868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3" name="Text 27">
              <a:extLst>
                <a:ext uri="{FF2B5EF4-FFF2-40B4-BE49-F238E27FC236}">
                  <a16:creationId xmlns:a16="http://schemas.microsoft.com/office/drawing/2014/main" id="{519369E7-5554-4A37-E4E3-C717B149F321}"/>
                </a:ext>
              </a:extLst>
            </p:cNvPr>
            <p:cNvSpPr/>
            <p:nvPr/>
          </p:nvSpPr>
          <p:spPr>
            <a:xfrm>
              <a:off x="415700" y="3886200"/>
              <a:ext cx="305269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sz="1800" b="1" dirty="0">
                  <a:solidFill>
                    <a:srgbClr val="1B3A6B"/>
                  </a:solidFill>
                  <a:latin typeface="+mn-ea"/>
                </a:rPr>
                <a:t>4</a:t>
              </a:r>
              <a:endParaRPr lang="en-US" sz="1800" dirty="0">
                <a:latin typeface="+mn-ea"/>
              </a:endParaRPr>
            </a:p>
          </p:txBody>
        </p:sp>
        <p:sp>
          <p:nvSpPr>
            <p:cNvPr id="4" name="Text 28">
              <a:extLst>
                <a:ext uri="{FF2B5EF4-FFF2-40B4-BE49-F238E27FC236}">
                  <a16:creationId xmlns:a16="http://schemas.microsoft.com/office/drawing/2014/main" id="{F38C0C00-0761-4569-D105-781F6B69EF8C}"/>
                </a:ext>
              </a:extLst>
            </p:cNvPr>
            <p:cNvSpPr/>
            <p:nvPr/>
          </p:nvSpPr>
          <p:spPr>
            <a:xfrm>
              <a:off x="844059" y="3879166"/>
              <a:ext cx="3411417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200" b="1" dirty="0">
                  <a:solidFill>
                    <a:srgbClr val="1B3A6B"/>
                  </a:solidFill>
                  <a:latin typeface="+mn-ea"/>
                </a:rPr>
                <a:t>추진전략 및 기술개발 역량</a:t>
              </a:r>
              <a:endParaRPr lang="en-US" sz="1200" dirty="0">
                <a:latin typeface="+mn-ea"/>
              </a:endParaRPr>
            </a:p>
          </p:txBody>
        </p:sp>
        <p:sp>
          <p:nvSpPr>
            <p:cNvPr id="5" name="Text 29">
              <a:extLst>
                <a:ext uri="{FF2B5EF4-FFF2-40B4-BE49-F238E27FC236}">
                  <a16:creationId xmlns:a16="http://schemas.microsoft.com/office/drawing/2014/main" id="{2B3B7110-B233-688D-A9DA-059647CCFC4B}"/>
                </a:ext>
              </a:extLst>
            </p:cNvPr>
            <p:cNvSpPr/>
            <p:nvPr/>
          </p:nvSpPr>
          <p:spPr>
            <a:xfrm>
              <a:off x="844059" y="4209052"/>
              <a:ext cx="3411417" cy="34747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추진전략 </a:t>
              </a:r>
              <a:r>
                <a:rPr lang="en-US" altLang="ko-KR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/ </a:t>
              </a: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추진체계 </a:t>
              </a:r>
              <a:r>
                <a:rPr lang="en-US" altLang="ko-KR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/ </a:t>
              </a: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연구팀 </a:t>
              </a:r>
              <a:r>
                <a:rPr lang="en-US" altLang="ko-KR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R&amp;D </a:t>
              </a: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역량</a:t>
              </a:r>
              <a:endParaRPr lang="en-US" sz="9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sp>
        <p:nvSpPr>
          <p:cNvPr id="45" name="Text 15">
            <a:extLst>
              <a:ext uri="{FF2B5EF4-FFF2-40B4-BE49-F238E27FC236}">
                <a16:creationId xmlns:a16="http://schemas.microsoft.com/office/drawing/2014/main" id="{B207B420-7CEF-343F-A1D5-9EDEA39EF5B7}"/>
              </a:ext>
            </a:extLst>
          </p:cNvPr>
          <p:cNvSpPr/>
          <p:nvPr/>
        </p:nvSpPr>
        <p:spPr>
          <a:xfrm>
            <a:off x="1012871" y="349584"/>
            <a:ext cx="5591910" cy="2293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※ 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선택요소로 수정 및 삭제 가능</a:t>
            </a:r>
            <a:endParaRPr lang="en-US" altLang="ko-KR" sz="850" dirty="0">
              <a:solidFill>
                <a:srgbClr val="888888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921999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1.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기술개발 목표 및 성과지표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4C0105D7-604C-FF8B-C0D2-54871ACF9E9D}"/>
              </a:ext>
            </a:extLst>
          </p:cNvPr>
          <p:cNvGrpSpPr/>
          <p:nvPr/>
        </p:nvGrpSpPr>
        <p:grpSpPr>
          <a:xfrm>
            <a:off x="232115" y="950281"/>
            <a:ext cx="8691965" cy="2644014"/>
            <a:chOff x="232115" y="950281"/>
            <a:chExt cx="8691965" cy="2644014"/>
          </a:xfrm>
        </p:grpSpPr>
        <p:sp>
          <p:nvSpPr>
            <p:cNvPr id="8" name="Shape 5">
              <a:extLst>
                <a:ext uri="{FF2B5EF4-FFF2-40B4-BE49-F238E27FC236}">
                  <a16:creationId xmlns:a16="http://schemas.microsoft.com/office/drawing/2014/main" id="{87EC5BDB-D291-4773-14BF-15043F191C82}"/>
                </a:ext>
              </a:extLst>
            </p:cNvPr>
            <p:cNvSpPr/>
            <p:nvPr/>
          </p:nvSpPr>
          <p:spPr>
            <a:xfrm>
              <a:off x="232115" y="950281"/>
              <a:ext cx="8691965" cy="264401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3" name="Text 7">
              <a:extLst>
                <a:ext uri="{FF2B5EF4-FFF2-40B4-BE49-F238E27FC236}">
                  <a16:creationId xmlns:a16="http://schemas.microsoft.com/office/drawing/2014/main" id="{C7EC615B-FFF6-51CE-FAA7-61A68BF5F9F7}"/>
                </a:ext>
              </a:extLst>
            </p:cNvPr>
            <p:cNvSpPr/>
            <p:nvPr/>
          </p:nvSpPr>
          <p:spPr>
            <a:xfrm>
              <a:off x="327776" y="996002"/>
              <a:ext cx="605674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1-1)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18" name="Text 8">
              <a:extLst>
                <a:ext uri="{FF2B5EF4-FFF2-40B4-BE49-F238E27FC236}">
                  <a16:creationId xmlns:a16="http://schemas.microsoft.com/office/drawing/2014/main" id="{203AB39E-6598-7B7D-CA0D-495EEA312588}"/>
                </a:ext>
              </a:extLst>
            </p:cNvPr>
            <p:cNvSpPr/>
            <p:nvPr/>
          </p:nvSpPr>
          <p:spPr>
            <a:xfrm>
              <a:off x="615456" y="988968"/>
              <a:ext cx="3105644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  최종 기술개발 목표</a:t>
              </a:r>
              <a:endParaRPr lang="en-US" sz="1400" dirty="0">
                <a:latin typeface="+mn-ea"/>
              </a:endParaRPr>
            </a:p>
          </p:txBody>
        </p:sp>
        <p:sp>
          <p:nvSpPr>
            <p:cNvPr id="23" name="Text 9">
              <a:extLst>
                <a:ext uri="{FF2B5EF4-FFF2-40B4-BE49-F238E27FC236}">
                  <a16:creationId xmlns:a16="http://schemas.microsoft.com/office/drawing/2014/main" id="{CB650D00-D9E9-9B0E-7DEA-9EB7B20C9861}"/>
                </a:ext>
              </a:extLst>
            </p:cNvPr>
            <p:cNvSpPr/>
            <p:nvPr/>
          </p:nvSpPr>
          <p:spPr>
            <a:xfrm>
              <a:off x="615455" y="1318853"/>
              <a:ext cx="8060089" cy="2136996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000" dirty="0">
                  <a:latin typeface="+mn-ea"/>
                </a:rPr>
                <a:t>내용을 입력하세요</a:t>
              </a:r>
              <a:r>
                <a:rPr lang="en-US" altLang="ko-KR" sz="1000" dirty="0">
                  <a:latin typeface="+mn-ea"/>
                </a:rPr>
                <a:t>.</a:t>
              </a:r>
              <a:endParaRPr lang="en-US" sz="1000" dirty="0">
                <a:latin typeface="+mn-ea"/>
              </a:endParaRP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7C1BFC06-5309-8C35-2EE9-13B800941A50}"/>
              </a:ext>
            </a:extLst>
          </p:cNvPr>
          <p:cNvGrpSpPr/>
          <p:nvPr/>
        </p:nvGrpSpPr>
        <p:grpSpPr>
          <a:xfrm>
            <a:off x="272561" y="3999786"/>
            <a:ext cx="8598877" cy="776198"/>
            <a:chOff x="272561" y="3950548"/>
            <a:chExt cx="8598877" cy="776198"/>
          </a:xfrm>
        </p:grpSpPr>
        <p:sp>
          <p:nvSpPr>
            <p:cNvPr id="51" name="Shape 6">
              <a:extLst>
                <a:ext uri="{FF2B5EF4-FFF2-40B4-BE49-F238E27FC236}">
                  <a16:creationId xmlns:a16="http://schemas.microsoft.com/office/drawing/2014/main" id="{E5F5C8BE-72A6-6042-D734-49EE8FBBE121}"/>
                </a:ext>
              </a:extLst>
            </p:cNvPr>
            <p:cNvSpPr/>
            <p:nvPr/>
          </p:nvSpPr>
          <p:spPr>
            <a:xfrm>
              <a:off x="272561" y="3950548"/>
              <a:ext cx="847577" cy="246330"/>
            </a:xfrm>
            <a:prstGeom prst="rect">
              <a:avLst/>
            </a:prstGeom>
            <a:solidFill>
              <a:srgbClr val="1CBED8"/>
            </a:solidFill>
            <a:ln w="12700">
              <a:noFill/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2" name="Text 7">
              <a:extLst>
                <a:ext uri="{FF2B5EF4-FFF2-40B4-BE49-F238E27FC236}">
                  <a16:creationId xmlns:a16="http://schemas.microsoft.com/office/drawing/2014/main" id="{324BD7F9-7363-A814-5463-03F01043298F}"/>
                </a:ext>
              </a:extLst>
            </p:cNvPr>
            <p:cNvSpPr/>
            <p:nvPr/>
          </p:nvSpPr>
          <p:spPr>
            <a:xfrm>
              <a:off x="318983" y="3950548"/>
              <a:ext cx="780053" cy="239295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100" b="1" dirty="0">
                  <a:solidFill>
                    <a:srgbClr val="FFFFFF"/>
                  </a:solidFill>
                  <a:latin typeface="+mn-ea"/>
                </a:rPr>
                <a:t>작성요령</a:t>
              </a:r>
              <a:endParaRPr lang="en-US" sz="1100" dirty="0">
                <a:latin typeface="+mn-ea"/>
              </a:endParaRPr>
            </a:p>
          </p:txBody>
        </p:sp>
        <p:sp>
          <p:nvSpPr>
            <p:cNvPr id="53" name="Shape 8">
              <a:extLst>
                <a:ext uri="{FF2B5EF4-FFF2-40B4-BE49-F238E27FC236}">
                  <a16:creationId xmlns:a16="http://schemas.microsoft.com/office/drawing/2014/main" id="{AA211E8C-ED08-7AA5-B1B2-35D9279AAB38}"/>
                </a:ext>
              </a:extLst>
            </p:cNvPr>
            <p:cNvSpPr/>
            <p:nvPr/>
          </p:nvSpPr>
          <p:spPr>
            <a:xfrm>
              <a:off x="279595" y="4196878"/>
              <a:ext cx="8591843" cy="529868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4" name="Text 9">
              <a:extLst>
                <a:ext uri="{FF2B5EF4-FFF2-40B4-BE49-F238E27FC236}">
                  <a16:creationId xmlns:a16="http://schemas.microsoft.com/office/drawing/2014/main" id="{15513484-16E0-C4F1-B8AE-EF6EC4B52ED7}"/>
                </a:ext>
              </a:extLst>
            </p:cNvPr>
            <p:cNvSpPr/>
            <p:nvPr/>
          </p:nvSpPr>
          <p:spPr>
            <a:xfrm>
              <a:off x="328830" y="4232048"/>
              <a:ext cx="8486335" cy="45249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r>
                <a:rPr 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1.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개발하고자 하는 기술의 내용을 개발 결과물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(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제품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기술 등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)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을 중심으로 전체 목표를 표 또는 그림 등을 통해 요약하여 작성</a:t>
              </a:r>
              <a:endParaRPr lang="en-US" sz="9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  <a:p>
              <a:r>
                <a:rPr 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2.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최종목표 개발 결과물의 용도 및 적용 분야를 구체적으로 작성</a:t>
              </a:r>
              <a:endParaRPr lang="en-US" sz="9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sp>
        <p:nvSpPr>
          <p:cNvPr id="3" name="Text 3">
            <a:extLst>
              <a:ext uri="{FF2B5EF4-FFF2-40B4-BE49-F238E27FC236}">
                <a16:creationId xmlns:a16="http://schemas.microsoft.com/office/drawing/2014/main" id="{B024D6E2-647C-7447-867B-F853B445DACE}"/>
              </a:ext>
            </a:extLst>
          </p:cNvPr>
          <p:cNvSpPr/>
          <p:nvPr/>
        </p:nvSpPr>
        <p:spPr>
          <a:xfrm>
            <a:off x="8855614" y="4825922"/>
            <a:ext cx="20398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8608082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1.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기술개발 목표 및 성과지표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A203F37C-A9C0-51AF-EA1D-0D88BD1B48D1}"/>
              </a:ext>
            </a:extLst>
          </p:cNvPr>
          <p:cNvGrpSpPr/>
          <p:nvPr/>
        </p:nvGrpSpPr>
        <p:grpSpPr>
          <a:xfrm>
            <a:off x="272561" y="4056055"/>
            <a:ext cx="8598877" cy="846536"/>
            <a:chOff x="272561" y="4056055"/>
            <a:chExt cx="8598877" cy="846536"/>
          </a:xfrm>
        </p:grpSpPr>
        <p:sp>
          <p:nvSpPr>
            <p:cNvPr id="51" name="Shape 6">
              <a:extLst>
                <a:ext uri="{FF2B5EF4-FFF2-40B4-BE49-F238E27FC236}">
                  <a16:creationId xmlns:a16="http://schemas.microsoft.com/office/drawing/2014/main" id="{E5F5C8BE-72A6-6042-D734-49EE8FBBE121}"/>
                </a:ext>
              </a:extLst>
            </p:cNvPr>
            <p:cNvSpPr/>
            <p:nvPr/>
          </p:nvSpPr>
          <p:spPr>
            <a:xfrm>
              <a:off x="272561" y="4056055"/>
              <a:ext cx="847577" cy="246330"/>
            </a:xfrm>
            <a:prstGeom prst="rect">
              <a:avLst/>
            </a:prstGeom>
            <a:solidFill>
              <a:srgbClr val="1CBED8"/>
            </a:solidFill>
            <a:ln w="12700">
              <a:noFill/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2" name="Text 7">
              <a:extLst>
                <a:ext uri="{FF2B5EF4-FFF2-40B4-BE49-F238E27FC236}">
                  <a16:creationId xmlns:a16="http://schemas.microsoft.com/office/drawing/2014/main" id="{324BD7F9-7363-A814-5463-03F01043298F}"/>
                </a:ext>
              </a:extLst>
            </p:cNvPr>
            <p:cNvSpPr/>
            <p:nvPr/>
          </p:nvSpPr>
          <p:spPr>
            <a:xfrm>
              <a:off x="318983" y="4056055"/>
              <a:ext cx="780053" cy="239295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100" b="1" dirty="0">
                  <a:solidFill>
                    <a:srgbClr val="FFFFFF"/>
                  </a:solidFill>
                  <a:latin typeface="+mn-ea"/>
                </a:rPr>
                <a:t>작성요령</a:t>
              </a:r>
              <a:endParaRPr lang="en-US" sz="1100" dirty="0">
                <a:latin typeface="+mn-ea"/>
              </a:endParaRPr>
            </a:p>
          </p:txBody>
        </p:sp>
        <p:sp>
          <p:nvSpPr>
            <p:cNvPr id="53" name="Shape 8">
              <a:extLst>
                <a:ext uri="{FF2B5EF4-FFF2-40B4-BE49-F238E27FC236}">
                  <a16:creationId xmlns:a16="http://schemas.microsoft.com/office/drawing/2014/main" id="{AA211E8C-ED08-7AA5-B1B2-35D9279AAB38}"/>
                </a:ext>
              </a:extLst>
            </p:cNvPr>
            <p:cNvSpPr/>
            <p:nvPr/>
          </p:nvSpPr>
          <p:spPr>
            <a:xfrm>
              <a:off x="279595" y="4302385"/>
              <a:ext cx="8591843" cy="600206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4" name="Text 9">
              <a:extLst>
                <a:ext uri="{FF2B5EF4-FFF2-40B4-BE49-F238E27FC236}">
                  <a16:creationId xmlns:a16="http://schemas.microsoft.com/office/drawing/2014/main" id="{15513484-16E0-C4F1-B8AE-EF6EC4B52ED7}"/>
                </a:ext>
              </a:extLst>
            </p:cNvPr>
            <p:cNvSpPr/>
            <p:nvPr/>
          </p:nvSpPr>
          <p:spPr>
            <a:xfrm>
              <a:off x="328830" y="4379759"/>
              <a:ext cx="8486335" cy="45249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-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주요성능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: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정밀도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인장강도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내충격성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작동전압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응답시간 등 기술적 성능판단기준이 되는 것을 의미</a:t>
              </a:r>
            </a:p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-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전체항목에서 차지하는 비중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: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비중은 각 구성성능 사양의 최종목표에 대한 상대적 중요도를 말하며 </a:t>
              </a:r>
              <a:r>
                <a:rPr lang="ko-KR" altLang="en-US" sz="95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비중 합계는 </a:t>
              </a:r>
              <a:r>
                <a:rPr lang="en-US" altLang="ko-KR" sz="95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100%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가 되어야 함 </a:t>
              </a:r>
            </a:p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-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연구개발과제 성격 및 분야별 특성을 고려하여 주요성능을 수치적으로 작성</a:t>
              </a:r>
            </a:p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-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(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객관적 입증이 어려운 도전적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R&amp;D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의 경우 시장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·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수요자 요구사항 및 후속 과제 도출 가능성 등 작성 가능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)</a:t>
              </a:r>
            </a:p>
          </p:txBody>
        </p:sp>
      </p:grpSp>
      <p:sp>
        <p:nvSpPr>
          <p:cNvPr id="3" name="Text 3">
            <a:extLst>
              <a:ext uri="{FF2B5EF4-FFF2-40B4-BE49-F238E27FC236}">
                <a16:creationId xmlns:a16="http://schemas.microsoft.com/office/drawing/2014/main" id="{B024D6E2-647C-7447-867B-F853B445DACE}"/>
              </a:ext>
            </a:extLst>
          </p:cNvPr>
          <p:cNvSpPr/>
          <p:nvPr/>
        </p:nvSpPr>
        <p:spPr>
          <a:xfrm>
            <a:off x="8855614" y="4825922"/>
            <a:ext cx="20398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2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E7EE5390-19A2-62AE-80A8-51DA3390C243}"/>
              </a:ext>
            </a:extLst>
          </p:cNvPr>
          <p:cNvGrpSpPr/>
          <p:nvPr/>
        </p:nvGrpSpPr>
        <p:grpSpPr>
          <a:xfrm>
            <a:off x="232115" y="845086"/>
            <a:ext cx="8691965" cy="3068688"/>
            <a:chOff x="232115" y="894229"/>
            <a:chExt cx="8691965" cy="1635094"/>
          </a:xfrm>
        </p:grpSpPr>
        <p:sp>
          <p:nvSpPr>
            <p:cNvPr id="9" name="Shape 5">
              <a:extLst>
                <a:ext uri="{FF2B5EF4-FFF2-40B4-BE49-F238E27FC236}">
                  <a16:creationId xmlns:a16="http://schemas.microsoft.com/office/drawing/2014/main" id="{04FDB412-C413-F8DA-65D4-8C54D48AFB37}"/>
                </a:ext>
              </a:extLst>
            </p:cNvPr>
            <p:cNvSpPr/>
            <p:nvPr/>
          </p:nvSpPr>
          <p:spPr>
            <a:xfrm>
              <a:off x="232115" y="950280"/>
              <a:ext cx="8691965" cy="1579043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0" name="Text 7">
              <a:extLst>
                <a:ext uri="{FF2B5EF4-FFF2-40B4-BE49-F238E27FC236}">
                  <a16:creationId xmlns:a16="http://schemas.microsoft.com/office/drawing/2014/main" id="{4DFF7827-EF26-43AD-502F-DC3296DF3CBD}"/>
                </a:ext>
              </a:extLst>
            </p:cNvPr>
            <p:cNvSpPr/>
            <p:nvPr/>
          </p:nvSpPr>
          <p:spPr>
            <a:xfrm>
              <a:off x="327776" y="901262"/>
              <a:ext cx="771260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1-2)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11" name="Text 8">
              <a:extLst>
                <a:ext uri="{FF2B5EF4-FFF2-40B4-BE49-F238E27FC236}">
                  <a16:creationId xmlns:a16="http://schemas.microsoft.com/office/drawing/2014/main" id="{915D8A3D-3A40-8055-3725-6094F79FCEC3}"/>
                </a:ext>
              </a:extLst>
            </p:cNvPr>
            <p:cNvSpPr/>
            <p:nvPr/>
          </p:nvSpPr>
          <p:spPr>
            <a:xfrm>
              <a:off x="742456" y="894229"/>
              <a:ext cx="2366892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성과지표 및 목표치</a:t>
              </a:r>
              <a:endParaRPr lang="en-US" sz="1400" dirty="0">
                <a:latin typeface="+mn-ea"/>
              </a:endParaRPr>
            </a:p>
          </p:txBody>
        </p:sp>
      </p:grpSp>
      <p:graphicFrame>
        <p:nvGraphicFramePr>
          <p:cNvPr id="20" name="Table 0">
            <a:extLst>
              <a:ext uri="{FF2B5EF4-FFF2-40B4-BE49-F238E27FC236}">
                <a16:creationId xmlns:a16="http://schemas.microsoft.com/office/drawing/2014/main" id="{C5590612-B53C-9114-D9BA-D5715915CB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7362511"/>
              </p:ext>
            </p:extLst>
          </p:nvPr>
        </p:nvGraphicFramePr>
        <p:xfrm>
          <a:off x="332941" y="1532106"/>
          <a:ext cx="8482224" cy="1692922"/>
        </p:xfrm>
        <a:graphic>
          <a:graphicData uri="http://schemas.openxmlformats.org/drawingml/2006/table">
            <a:tbl>
              <a:tblPr/>
              <a:tblGrid>
                <a:gridCol w="17857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07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3150">
                  <a:extLst>
                    <a:ext uri="{9D8B030D-6E8A-4147-A177-3AD203B41FA5}">
                      <a16:colId xmlns:a16="http://schemas.microsoft.com/office/drawing/2014/main" val="2505930914"/>
                    </a:ext>
                  </a:extLst>
                </a:gridCol>
                <a:gridCol w="933451">
                  <a:extLst>
                    <a:ext uri="{9D8B030D-6E8A-4147-A177-3AD203B41FA5}">
                      <a16:colId xmlns:a16="http://schemas.microsoft.com/office/drawing/2014/main" val="2349465591"/>
                    </a:ext>
                  </a:extLst>
                </a:gridCol>
                <a:gridCol w="1651000">
                  <a:extLst>
                    <a:ext uri="{9D8B030D-6E8A-4147-A177-3AD203B41FA5}">
                      <a16:colId xmlns:a16="http://schemas.microsoft.com/office/drawing/2014/main" val="2796444764"/>
                    </a:ext>
                  </a:extLst>
                </a:gridCol>
                <a:gridCol w="17285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47992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평가항목</a:t>
                      </a:r>
                      <a:r>
                        <a:rPr lang="en-US" altLang="ko-KR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성능지표</a:t>
                      </a:r>
                      <a:r>
                        <a:rPr lang="en-US" altLang="ko-KR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단위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비중</a:t>
                      </a:r>
                      <a:r>
                        <a:rPr lang="en-US" altLang="ko-KR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(%)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kern="1200" dirty="0">
                          <a:solidFill>
                            <a:srgbClr val="FFFFFF"/>
                          </a:solidFill>
                          <a:latin typeface="+mn-ea"/>
                          <a:ea typeface="+mn-ea"/>
                          <a:cs typeface="+mn-cs"/>
                        </a:rPr>
                        <a:t>세계 최고 수준</a:t>
                      </a:r>
                      <a:endParaRPr lang="en-US" sz="950" b="1" kern="1200" dirty="0">
                        <a:solidFill>
                          <a:srgbClr val="FFFFFF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개발 전 수준</a:t>
                      </a:r>
                      <a:endParaRPr lang="en-US" altLang="ko-KR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목표치</a:t>
                      </a:r>
                      <a:r>
                        <a:rPr lang="en-US" altLang="ko-KR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최종</a:t>
                      </a:r>
                      <a:r>
                        <a:rPr lang="en-US" altLang="ko-KR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목표설정 근거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26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526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2284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04926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53067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865980"/>
                  </a:ext>
                </a:extLst>
              </a:tr>
            </a:tbl>
          </a:graphicData>
        </a:graphic>
      </p:graphicFrame>
      <p:sp>
        <p:nvSpPr>
          <p:cNvPr id="2" name="직사각형 1">
            <a:extLst>
              <a:ext uri="{FF2B5EF4-FFF2-40B4-BE49-F238E27FC236}">
                <a16:creationId xmlns:a16="http://schemas.microsoft.com/office/drawing/2014/main" id="{309B5AAB-8602-4B4F-A2F1-C245168C2744}"/>
              </a:ext>
            </a:extLst>
          </p:cNvPr>
          <p:cNvSpPr/>
          <p:nvPr/>
        </p:nvSpPr>
        <p:spPr>
          <a:xfrm>
            <a:off x="2336800" y="1162459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800" dirty="0">
                <a:solidFill>
                  <a:srgbClr val="888888"/>
                </a:solidFill>
                <a:latin typeface="+mn-ea"/>
              </a:rPr>
              <a:t>※ </a:t>
            </a:r>
            <a:r>
              <a:rPr lang="en-US" altLang="ko-KR" sz="800" dirty="0" err="1">
                <a:solidFill>
                  <a:srgbClr val="888888"/>
                </a:solidFill>
                <a:latin typeface="+mn-ea"/>
              </a:rPr>
              <a:t>정량적</a:t>
            </a:r>
            <a:r>
              <a:rPr lang="en-US" altLang="ko-KR" sz="800" dirty="0">
                <a:solidFill>
                  <a:srgbClr val="888888"/>
                </a:solidFill>
                <a:latin typeface="+mn-ea"/>
              </a:rPr>
              <a:t> </a:t>
            </a:r>
            <a:r>
              <a:rPr lang="en-US" altLang="ko-KR" sz="800" dirty="0" err="1">
                <a:solidFill>
                  <a:srgbClr val="888888"/>
                </a:solidFill>
                <a:latin typeface="+mn-ea"/>
              </a:rPr>
              <a:t>성능지표</a:t>
            </a:r>
            <a:r>
              <a:rPr lang="en-US" altLang="ko-KR" sz="800" dirty="0">
                <a:solidFill>
                  <a:srgbClr val="888888"/>
                </a:solidFill>
                <a:latin typeface="+mn-ea"/>
              </a:rPr>
              <a:t>, </a:t>
            </a:r>
            <a:r>
              <a:rPr lang="en-US" altLang="ko-KR" sz="800" dirty="0" err="1">
                <a:solidFill>
                  <a:srgbClr val="888888"/>
                </a:solidFill>
                <a:latin typeface="+mn-ea"/>
              </a:rPr>
              <a:t>세계</a:t>
            </a:r>
            <a:r>
              <a:rPr lang="en-US" altLang="ko-KR" sz="800" dirty="0">
                <a:solidFill>
                  <a:srgbClr val="888888"/>
                </a:solidFill>
                <a:latin typeface="+mn-ea"/>
              </a:rPr>
              <a:t> </a:t>
            </a:r>
            <a:r>
              <a:rPr lang="en-US" altLang="ko-KR" sz="800" dirty="0" err="1">
                <a:solidFill>
                  <a:srgbClr val="888888"/>
                </a:solidFill>
                <a:latin typeface="+mn-ea"/>
              </a:rPr>
              <a:t>최고수준</a:t>
            </a:r>
            <a:r>
              <a:rPr lang="en-US" altLang="ko-KR" sz="800" dirty="0">
                <a:solidFill>
                  <a:srgbClr val="888888"/>
                </a:solidFill>
                <a:latin typeface="+mn-ea"/>
              </a:rPr>
              <a:t> </a:t>
            </a:r>
            <a:r>
              <a:rPr lang="en-US" altLang="ko-KR" sz="800" dirty="0" err="1">
                <a:solidFill>
                  <a:srgbClr val="888888"/>
                </a:solidFill>
                <a:latin typeface="+mn-ea"/>
              </a:rPr>
              <a:t>대비</a:t>
            </a:r>
            <a:r>
              <a:rPr lang="en-US" altLang="ko-KR" sz="800" dirty="0">
                <a:solidFill>
                  <a:srgbClr val="888888"/>
                </a:solidFill>
                <a:latin typeface="+mn-ea"/>
              </a:rPr>
              <a:t> </a:t>
            </a:r>
            <a:r>
              <a:rPr lang="en-US" altLang="ko-KR" sz="800" dirty="0" err="1">
                <a:solidFill>
                  <a:srgbClr val="888888"/>
                </a:solidFill>
                <a:latin typeface="+mn-ea"/>
              </a:rPr>
              <a:t>목표치</a:t>
            </a:r>
            <a:r>
              <a:rPr lang="ko-KR" altLang="en-US" sz="800" dirty="0">
                <a:solidFill>
                  <a:srgbClr val="888888"/>
                </a:solidFill>
                <a:latin typeface="+mn-ea"/>
              </a:rPr>
              <a:t>를 </a:t>
            </a:r>
            <a:r>
              <a:rPr lang="en-US" altLang="ko-KR" sz="800" dirty="0" err="1">
                <a:solidFill>
                  <a:srgbClr val="888888"/>
                </a:solidFill>
                <a:latin typeface="+mn-ea"/>
              </a:rPr>
              <a:t>구체적으로</a:t>
            </a:r>
            <a:r>
              <a:rPr lang="en-US" altLang="ko-KR" sz="800" dirty="0">
                <a:solidFill>
                  <a:srgbClr val="888888"/>
                </a:solidFill>
                <a:latin typeface="+mn-ea"/>
              </a:rPr>
              <a:t> </a:t>
            </a:r>
            <a:r>
              <a:rPr lang="en-US" altLang="ko-KR" sz="800" dirty="0" err="1">
                <a:solidFill>
                  <a:srgbClr val="888888"/>
                </a:solidFill>
                <a:latin typeface="+mn-ea"/>
              </a:rPr>
              <a:t>기재</a:t>
            </a:r>
            <a:r>
              <a:rPr lang="en-US" altLang="ko-KR" sz="800" dirty="0">
                <a:solidFill>
                  <a:srgbClr val="888888"/>
                </a:solidFill>
                <a:latin typeface="+mn-ea"/>
              </a:rPr>
              <a:t> </a:t>
            </a:r>
            <a:r>
              <a:rPr lang="en-US" altLang="ko-KR" sz="800" b="1" dirty="0">
                <a:solidFill>
                  <a:srgbClr val="FF0000"/>
                </a:solidFill>
                <a:latin typeface="+mn-ea"/>
              </a:rPr>
              <a:t>(</a:t>
            </a:r>
            <a:r>
              <a:rPr lang="ko-KR" altLang="en-US" sz="800" b="1" dirty="0">
                <a:solidFill>
                  <a:srgbClr val="FF0000"/>
                </a:solidFill>
                <a:latin typeface="+mn-ea"/>
              </a:rPr>
              <a:t>작성 필수</a:t>
            </a:r>
            <a:r>
              <a:rPr lang="en-US" altLang="ko-KR" sz="800" b="1" dirty="0">
                <a:solidFill>
                  <a:srgbClr val="FF0000"/>
                </a:solidFill>
                <a:latin typeface="+mn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0904322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altLang="ko-KR" sz="2300" b="1" dirty="0">
                <a:solidFill>
                  <a:schemeClr val="bg1"/>
                </a:solidFill>
                <a:latin typeface="+mj-ea"/>
                <a:cs typeface="Malgun Gothic Semilight" panose="020B0502040204020203" pitchFamily="50" charset="-127"/>
              </a:rPr>
              <a:t>1.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cs typeface="Malgun Gothic Semilight" panose="020B0502040204020203" pitchFamily="50" charset="-127"/>
              </a:rPr>
              <a:t>기술개발 목표 및 성과지표</a:t>
            </a:r>
            <a:endParaRPr lang="en-US" altLang="ko-KR" sz="2300" b="1" dirty="0">
              <a:solidFill>
                <a:schemeClr val="bg1"/>
              </a:solidFill>
              <a:latin typeface="+mj-ea"/>
              <a:cs typeface="Malgun Gothic Semilight" panose="020B0502040204020203" pitchFamily="50" charset="-127"/>
            </a:endParaRPr>
          </a:p>
        </p:txBody>
      </p:sp>
      <p:sp>
        <p:nvSpPr>
          <p:cNvPr id="8" name="Shape 5">
            <a:extLst>
              <a:ext uri="{FF2B5EF4-FFF2-40B4-BE49-F238E27FC236}">
                <a16:creationId xmlns:a16="http://schemas.microsoft.com/office/drawing/2014/main" id="{87EC5BDB-D291-4773-14BF-15043F191C82}"/>
              </a:ext>
            </a:extLst>
          </p:cNvPr>
          <p:cNvSpPr/>
          <p:nvPr/>
        </p:nvSpPr>
        <p:spPr>
          <a:xfrm>
            <a:off x="232115" y="950281"/>
            <a:ext cx="8691965" cy="3197217"/>
          </a:xfrm>
          <a:prstGeom prst="rect">
            <a:avLst/>
          </a:prstGeom>
          <a:solidFill>
            <a:srgbClr val="FFFFFF"/>
          </a:solidFill>
          <a:ln w="12700">
            <a:solidFill>
              <a:srgbClr val="D0D8E8"/>
            </a:solidFill>
            <a:prstDash val="solid"/>
          </a:ln>
          <a:effectLst/>
        </p:spPr>
        <p:txBody>
          <a:bodyPr/>
          <a:lstStyle/>
          <a:p>
            <a:endParaRPr lang="ko-KR" altLang="en-US" dirty="0">
              <a:latin typeface="+mn-ea"/>
            </a:endParaRPr>
          </a:p>
        </p:txBody>
      </p:sp>
      <p:sp>
        <p:nvSpPr>
          <p:cNvPr id="18" name="Text 8">
            <a:extLst>
              <a:ext uri="{FF2B5EF4-FFF2-40B4-BE49-F238E27FC236}">
                <a16:creationId xmlns:a16="http://schemas.microsoft.com/office/drawing/2014/main" id="{203AB39E-6598-7B7D-CA0D-495EEA312588}"/>
              </a:ext>
            </a:extLst>
          </p:cNvPr>
          <p:cNvSpPr/>
          <p:nvPr/>
        </p:nvSpPr>
        <p:spPr>
          <a:xfrm>
            <a:off x="755156" y="1020718"/>
            <a:ext cx="2366892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ko-KR" altLang="en-US" sz="1400" b="1" dirty="0">
                <a:solidFill>
                  <a:srgbClr val="1B3A6B"/>
                </a:solidFill>
                <a:latin typeface="+mn-ea"/>
              </a:rPr>
              <a:t>성과지표 및 목표치</a:t>
            </a:r>
            <a:endParaRPr lang="en-US" sz="1400" dirty="0">
              <a:latin typeface="+mn-ea"/>
            </a:endParaRPr>
          </a:p>
        </p:txBody>
      </p:sp>
      <p:sp>
        <p:nvSpPr>
          <p:cNvPr id="3" name="Text 3">
            <a:extLst>
              <a:ext uri="{FF2B5EF4-FFF2-40B4-BE49-F238E27FC236}">
                <a16:creationId xmlns:a16="http://schemas.microsoft.com/office/drawing/2014/main" id="{B024D6E2-647C-7447-867B-F853B445DACE}"/>
              </a:ext>
            </a:extLst>
          </p:cNvPr>
          <p:cNvSpPr/>
          <p:nvPr/>
        </p:nvSpPr>
        <p:spPr>
          <a:xfrm>
            <a:off x="8855614" y="4825922"/>
            <a:ext cx="20398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3</a:t>
            </a:r>
          </a:p>
        </p:txBody>
      </p:sp>
      <p:sp>
        <p:nvSpPr>
          <p:cNvPr id="10" name="Text 15">
            <a:extLst>
              <a:ext uri="{FF2B5EF4-FFF2-40B4-BE49-F238E27FC236}">
                <a16:creationId xmlns:a16="http://schemas.microsoft.com/office/drawing/2014/main" id="{9A5B7145-378F-AC79-6D41-8287B2E17432}"/>
              </a:ext>
            </a:extLst>
          </p:cNvPr>
          <p:cNvSpPr/>
          <p:nvPr/>
        </p:nvSpPr>
        <p:spPr>
          <a:xfrm>
            <a:off x="358724" y="1307607"/>
            <a:ext cx="5591910" cy="2293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888888"/>
                </a:solidFill>
                <a:latin typeface="+mn-ea"/>
              </a:rPr>
              <a:t>※ 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평가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(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측정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)</a:t>
            </a:r>
            <a:r>
              <a:rPr lang="en-US" sz="850" dirty="0" err="1">
                <a:solidFill>
                  <a:srgbClr val="888888"/>
                </a:solidFill>
                <a:latin typeface="+mn-ea"/>
              </a:rPr>
              <a:t>방법을</a:t>
            </a:r>
            <a:r>
              <a:rPr lang="en-US" sz="850" dirty="0">
                <a:solidFill>
                  <a:srgbClr val="888888"/>
                </a:solidFill>
                <a:latin typeface="+mn-ea"/>
              </a:rPr>
              <a:t> </a:t>
            </a:r>
            <a:r>
              <a:rPr lang="en-US" sz="850" dirty="0" err="1">
                <a:solidFill>
                  <a:srgbClr val="888888"/>
                </a:solidFill>
                <a:latin typeface="+mn-ea"/>
              </a:rPr>
              <a:t>구체적으로</a:t>
            </a:r>
            <a:r>
              <a:rPr lang="en-US" sz="850" dirty="0">
                <a:solidFill>
                  <a:srgbClr val="888888"/>
                </a:solidFill>
                <a:latin typeface="+mn-ea"/>
              </a:rPr>
              <a:t> </a:t>
            </a:r>
            <a:r>
              <a:rPr lang="en-US" sz="850" dirty="0" err="1">
                <a:solidFill>
                  <a:srgbClr val="888888"/>
                </a:solidFill>
                <a:latin typeface="+mn-ea"/>
              </a:rPr>
              <a:t>기재</a:t>
            </a:r>
            <a:r>
              <a:rPr lang="en-US" sz="850" dirty="0">
                <a:solidFill>
                  <a:srgbClr val="888888"/>
                </a:solidFill>
                <a:latin typeface="+mn-ea"/>
              </a:rPr>
              <a:t> </a:t>
            </a:r>
            <a:r>
              <a:rPr lang="en-US" sz="850" b="1" dirty="0">
                <a:solidFill>
                  <a:srgbClr val="FF0000"/>
                </a:solidFill>
                <a:latin typeface="+mn-ea"/>
              </a:rPr>
              <a:t>(</a:t>
            </a:r>
            <a:r>
              <a:rPr lang="ko-KR" altLang="en-US" sz="850" b="1" dirty="0">
                <a:solidFill>
                  <a:srgbClr val="FF0000"/>
                </a:solidFill>
                <a:latin typeface="+mn-ea"/>
              </a:rPr>
              <a:t>작성 필수</a:t>
            </a:r>
            <a:r>
              <a:rPr lang="en-US" sz="850" b="1" dirty="0">
                <a:solidFill>
                  <a:srgbClr val="FF0000"/>
                </a:solidFill>
                <a:latin typeface="+mn-ea"/>
              </a:rPr>
              <a:t>)</a:t>
            </a:r>
          </a:p>
        </p:txBody>
      </p:sp>
      <p:graphicFrame>
        <p:nvGraphicFramePr>
          <p:cNvPr id="11" name="Table 0">
            <a:extLst>
              <a:ext uri="{FF2B5EF4-FFF2-40B4-BE49-F238E27FC236}">
                <a16:creationId xmlns:a16="http://schemas.microsoft.com/office/drawing/2014/main" id="{4EB7B469-EBD2-B202-CD83-F3B6D2E28C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583285"/>
              </p:ext>
            </p:extLst>
          </p:nvPr>
        </p:nvGraphicFramePr>
        <p:xfrm>
          <a:off x="344658" y="1572081"/>
          <a:ext cx="8440617" cy="1385064"/>
        </p:xfrm>
        <a:graphic>
          <a:graphicData uri="http://schemas.openxmlformats.org/drawingml/2006/table">
            <a:tbl>
              <a:tblPr bandRow="1"/>
              <a:tblGrid>
                <a:gridCol w="5978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346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0497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0312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07482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순번</a:t>
                      </a:r>
                      <a:endParaRPr lang="en-US" sz="95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평가항목</a:t>
                      </a:r>
                      <a:r>
                        <a:rPr lang="en-US" altLang="ko-KR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성능지표</a:t>
                      </a:r>
                      <a:r>
                        <a:rPr lang="en-US" altLang="ko-KR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)</a:t>
                      </a:r>
                      <a:endParaRPr lang="en-US" sz="950" b="1" dirty="0">
                        <a:solidFill>
                          <a:srgbClr val="FFFFFF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kern="1200" dirty="0">
                          <a:solidFill>
                            <a:srgbClr val="FFFFFF"/>
                          </a:solidFill>
                          <a:latin typeface="+mj-ea"/>
                          <a:ea typeface="+mn-ea"/>
                          <a:cs typeface="+mn-cs"/>
                        </a:rPr>
                        <a:t>평가방법</a:t>
                      </a:r>
                      <a:endParaRPr lang="en-US" altLang="ko-KR" sz="950" b="1" kern="1200" dirty="0">
                        <a:solidFill>
                          <a:srgbClr val="FFFFFF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평가환경</a:t>
                      </a:r>
                      <a:endParaRPr lang="en-US" sz="95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211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7211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9164866"/>
                  </a:ext>
                </a:extLst>
              </a:tr>
              <a:tr h="287211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7211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7314559"/>
                  </a:ext>
                </a:extLst>
              </a:tr>
            </a:tbl>
          </a:graphicData>
        </a:graphic>
      </p:graphicFrame>
      <p:grpSp>
        <p:nvGrpSpPr>
          <p:cNvPr id="16" name="그룹 15">
            <a:extLst>
              <a:ext uri="{FF2B5EF4-FFF2-40B4-BE49-F238E27FC236}">
                <a16:creationId xmlns:a16="http://schemas.microsoft.com/office/drawing/2014/main" id="{5D28B952-761D-9BE5-DD4F-405FD0BE4FFD}"/>
              </a:ext>
            </a:extLst>
          </p:cNvPr>
          <p:cNvGrpSpPr/>
          <p:nvPr/>
        </p:nvGrpSpPr>
        <p:grpSpPr>
          <a:xfrm>
            <a:off x="358724" y="3266501"/>
            <a:ext cx="8426552" cy="735757"/>
            <a:chOff x="358724" y="2916231"/>
            <a:chExt cx="8426552" cy="735757"/>
          </a:xfrm>
        </p:grpSpPr>
        <p:sp>
          <p:nvSpPr>
            <p:cNvPr id="14" name="Shape 14">
              <a:extLst>
                <a:ext uri="{FF2B5EF4-FFF2-40B4-BE49-F238E27FC236}">
                  <a16:creationId xmlns:a16="http://schemas.microsoft.com/office/drawing/2014/main" id="{54A2A9F6-A19F-113A-1276-E1F77825CE72}"/>
                </a:ext>
              </a:extLst>
            </p:cNvPr>
            <p:cNvSpPr/>
            <p:nvPr/>
          </p:nvSpPr>
          <p:spPr>
            <a:xfrm>
              <a:off x="358724" y="2916231"/>
              <a:ext cx="8426552" cy="735757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 dirty="0"/>
            </a:p>
          </p:txBody>
        </p:sp>
        <p:sp>
          <p:nvSpPr>
            <p:cNvPr id="15" name="Text 15">
              <a:extLst>
                <a:ext uri="{FF2B5EF4-FFF2-40B4-BE49-F238E27FC236}">
                  <a16:creationId xmlns:a16="http://schemas.microsoft.com/office/drawing/2014/main" id="{E2CCC0C4-C164-B9FC-6258-07471B80CF42}"/>
                </a:ext>
              </a:extLst>
            </p:cNvPr>
            <p:cNvSpPr/>
            <p:nvPr/>
          </p:nvSpPr>
          <p:spPr>
            <a:xfrm>
              <a:off x="443132" y="2989728"/>
              <a:ext cx="8259488" cy="577855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100" b="1" dirty="0">
                  <a:solidFill>
                    <a:srgbClr val="1CBED8"/>
                  </a:solidFill>
                  <a:latin typeface="+mn-ea"/>
                </a:rPr>
                <a:t>[ </a:t>
              </a:r>
              <a:r>
                <a:rPr lang="ko-KR" altLang="en-US" sz="1100" b="1" dirty="0">
                  <a:solidFill>
                    <a:srgbClr val="1CBED8"/>
                  </a:solidFill>
                  <a:latin typeface="+mn-ea"/>
                </a:rPr>
                <a:t>작성요령 </a:t>
              </a:r>
              <a:r>
                <a:rPr lang="en-US" altLang="ko-KR" sz="1100" b="1" dirty="0">
                  <a:solidFill>
                    <a:srgbClr val="1CBED8"/>
                  </a:solidFill>
                  <a:latin typeface="+mn-ea"/>
                </a:rPr>
                <a:t>]</a:t>
              </a:r>
              <a:endParaRPr lang="en-US" sz="1100" b="1" dirty="0">
                <a:solidFill>
                  <a:srgbClr val="1CBED8"/>
                </a:solidFill>
                <a:latin typeface="+mn-ea"/>
              </a:endParaRPr>
            </a:p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-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신뢰성이 전제되어야 하며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공인기관 시험성적서 또는 확인서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수요기업 평가 등을 활용하되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부득이하게 자체 평가인 경우 신뢰성을 입증할 수 있는 </a:t>
              </a:r>
            </a:p>
            <a:p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 객관적 자료의 제시가 필요</a:t>
              </a:r>
            </a:p>
          </p:txBody>
        </p:sp>
      </p:grpSp>
      <p:sp>
        <p:nvSpPr>
          <p:cNvPr id="17" name="Text 7">
            <a:extLst>
              <a:ext uri="{FF2B5EF4-FFF2-40B4-BE49-F238E27FC236}">
                <a16:creationId xmlns:a16="http://schemas.microsoft.com/office/drawing/2014/main" id="{B276D480-8D72-44CF-8EF7-76FC3E1A5971}"/>
              </a:ext>
            </a:extLst>
          </p:cNvPr>
          <p:cNvSpPr/>
          <p:nvPr/>
        </p:nvSpPr>
        <p:spPr>
          <a:xfrm>
            <a:off x="327776" y="858285"/>
            <a:ext cx="771260" cy="68644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1B3A6B"/>
                </a:solidFill>
                <a:latin typeface="+mn-ea"/>
              </a:rPr>
              <a:t>1-2)</a:t>
            </a:r>
            <a:endParaRPr lang="en-US" sz="15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956999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altLang="ko-KR" sz="2300" b="1" dirty="0">
                <a:solidFill>
                  <a:schemeClr val="bg1"/>
                </a:solidFill>
                <a:latin typeface="+mj-ea"/>
                <a:cs typeface="Malgun Gothic Semilight" panose="020B0502040204020203" pitchFamily="50" charset="-127"/>
              </a:rPr>
              <a:t>1.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cs typeface="Malgun Gothic Semilight" panose="020B0502040204020203" pitchFamily="50" charset="-127"/>
              </a:rPr>
              <a:t>기술개발 목표 및 성과지표</a:t>
            </a:r>
            <a:endParaRPr lang="en-US" altLang="ko-KR" sz="2300" b="1" dirty="0">
              <a:solidFill>
                <a:schemeClr val="bg1"/>
              </a:solidFill>
              <a:latin typeface="+mj-ea"/>
              <a:cs typeface="Malgun Gothic Semilight" panose="020B0502040204020203" pitchFamily="50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4C0105D7-604C-FF8B-C0D2-54871ACF9E9D}"/>
              </a:ext>
            </a:extLst>
          </p:cNvPr>
          <p:cNvGrpSpPr/>
          <p:nvPr/>
        </p:nvGrpSpPr>
        <p:grpSpPr>
          <a:xfrm>
            <a:off x="232115" y="950281"/>
            <a:ext cx="8691965" cy="2833928"/>
            <a:chOff x="232115" y="950281"/>
            <a:chExt cx="8691965" cy="2637467"/>
          </a:xfrm>
        </p:grpSpPr>
        <p:sp>
          <p:nvSpPr>
            <p:cNvPr id="8" name="Shape 5">
              <a:extLst>
                <a:ext uri="{FF2B5EF4-FFF2-40B4-BE49-F238E27FC236}">
                  <a16:creationId xmlns:a16="http://schemas.microsoft.com/office/drawing/2014/main" id="{87EC5BDB-D291-4773-14BF-15043F191C82}"/>
                </a:ext>
              </a:extLst>
            </p:cNvPr>
            <p:cNvSpPr/>
            <p:nvPr/>
          </p:nvSpPr>
          <p:spPr>
            <a:xfrm>
              <a:off x="232115" y="950281"/>
              <a:ext cx="8691965" cy="2637467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3" name="Text 7">
              <a:extLst>
                <a:ext uri="{FF2B5EF4-FFF2-40B4-BE49-F238E27FC236}">
                  <a16:creationId xmlns:a16="http://schemas.microsoft.com/office/drawing/2014/main" id="{C7EC615B-FFF6-51CE-FAA7-61A68BF5F9F7}"/>
                </a:ext>
              </a:extLst>
            </p:cNvPr>
            <p:cNvSpPr/>
            <p:nvPr/>
          </p:nvSpPr>
          <p:spPr>
            <a:xfrm>
              <a:off x="327776" y="996002"/>
              <a:ext cx="650124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500" b="1">
                  <a:solidFill>
                    <a:srgbClr val="1B3A6B"/>
                  </a:solidFill>
                  <a:latin typeface="+mn-ea"/>
                </a:rPr>
                <a:t>1-3</a:t>
              </a:r>
              <a:r>
                <a:rPr lang="en-US" sz="1500" b="1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18" name="Text 8">
              <a:extLst>
                <a:ext uri="{FF2B5EF4-FFF2-40B4-BE49-F238E27FC236}">
                  <a16:creationId xmlns:a16="http://schemas.microsoft.com/office/drawing/2014/main" id="{203AB39E-6598-7B7D-CA0D-495EEA312588}"/>
                </a:ext>
              </a:extLst>
            </p:cNvPr>
            <p:cNvSpPr/>
            <p:nvPr/>
          </p:nvSpPr>
          <p:spPr>
            <a:xfrm>
              <a:off x="793256" y="988968"/>
              <a:ext cx="2498134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 err="1">
                  <a:solidFill>
                    <a:srgbClr val="1B3A6B"/>
                  </a:solidFill>
                  <a:latin typeface="+mn-ea"/>
                </a:rPr>
                <a:t>연차별</a:t>
              </a: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 개발 목표</a:t>
              </a:r>
              <a:endParaRPr lang="en-US" sz="1400" dirty="0">
                <a:latin typeface="+mn-ea"/>
              </a:endParaRP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7C1BFC06-5309-8C35-2EE9-13B800941A50}"/>
              </a:ext>
            </a:extLst>
          </p:cNvPr>
          <p:cNvGrpSpPr/>
          <p:nvPr/>
        </p:nvGrpSpPr>
        <p:grpSpPr>
          <a:xfrm>
            <a:off x="272561" y="3999786"/>
            <a:ext cx="8598877" cy="776198"/>
            <a:chOff x="272561" y="3950548"/>
            <a:chExt cx="8598877" cy="776198"/>
          </a:xfrm>
        </p:grpSpPr>
        <p:sp>
          <p:nvSpPr>
            <p:cNvPr id="51" name="Shape 6">
              <a:extLst>
                <a:ext uri="{FF2B5EF4-FFF2-40B4-BE49-F238E27FC236}">
                  <a16:creationId xmlns:a16="http://schemas.microsoft.com/office/drawing/2014/main" id="{E5F5C8BE-72A6-6042-D734-49EE8FBBE121}"/>
                </a:ext>
              </a:extLst>
            </p:cNvPr>
            <p:cNvSpPr/>
            <p:nvPr/>
          </p:nvSpPr>
          <p:spPr>
            <a:xfrm>
              <a:off x="272561" y="3950548"/>
              <a:ext cx="847577" cy="246330"/>
            </a:xfrm>
            <a:prstGeom prst="rect">
              <a:avLst/>
            </a:prstGeom>
            <a:solidFill>
              <a:srgbClr val="1CBED8"/>
            </a:solidFill>
            <a:ln w="12700">
              <a:noFill/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2" name="Text 7">
              <a:extLst>
                <a:ext uri="{FF2B5EF4-FFF2-40B4-BE49-F238E27FC236}">
                  <a16:creationId xmlns:a16="http://schemas.microsoft.com/office/drawing/2014/main" id="{324BD7F9-7363-A814-5463-03F01043298F}"/>
                </a:ext>
              </a:extLst>
            </p:cNvPr>
            <p:cNvSpPr/>
            <p:nvPr/>
          </p:nvSpPr>
          <p:spPr>
            <a:xfrm>
              <a:off x="318983" y="3950548"/>
              <a:ext cx="780053" cy="239295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100" b="1" dirty="0">
                  <a:solidFill>
                    <a:srgbClr val="FFFFFF"/>
                  </a:solidFill>
                  <a:latin typeface="+mn-ea"/>
                </a:rPr>
                <a:t>작성요령</a:t>
              </a:r>
              <a:endParaRPr lang="en-US" sz="1100" dirty="0">
                <a:latin typeface="+mn-ea"/>
              </a:endParaRPr>
            </a:p>
          </p:txBody>
        </p:sp>
        <p:sp>
          <p:nvSpPr>
            <p:cNvPr id="53" name="Shape 8">
              <a:extLst>
                <a:ext uri="{FF2B5EF4-FFF2-40B4-BE49-F238E27FC236}">
                  <a16:creationId xmlns:a16="http://schemas.microsoft.com/office/drawing/2014/main" id="{AA211E8C-ED08-7AA5-B1B2-35D9279AAB38}"/>
                </a:ext>
              </a:extLst>
            </p:cNvPr>
            <p:cNvSpPr/>
            <p:nvPr/>
          </p:nvSpPr>
          <p:spPr>
            <a:xfrm>
              <a:off x="279595" y="4196878"/>
              <a:ext cx="8591843" cy="529868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4" name="Text 9">
              <a:extLst>
                <a:ext uri="{FF2B5EF4-FFF2-40B4-BE49-F238E27FC236}">
                  <a16:creationId xmlns:a16="http://schemas.microsoft.com/office/drawing/2014/main" id="{15513484-16E0-C4F1-B8AE-EF6EC4B52ED7}"/>
                </a:ext>
              </a:extLst>
            </p:cNvPr>
            <p:cNvSpPr/>
            <p:nvPr/>
          </p:nvSpPr>
          <p:spPr>
            <a:xfrm>
              <a:off x="328830" y="4232048"/>
              <a:ext cx="8486335" cy="45249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1.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기술개발과제의 </a:t>
              </a:r>
              <a:r>
                <a:rPr lang="ko-KR" altLang="en-US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연차별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개발 목표에 관하여 상세하게 기술하고 각 </a:t>
              </a:r>
              <a:r>
                <a:rPr lang="ko-KR" altLang="en-US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연차별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차별점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등을 작성</a:t>
              </a:r>
            </a:p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2.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최종목표를 달성하기 위한 </a:t>
              </a:r>
              <a:r>
                <a:rPr lang="ko-KR" altLang="en-US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연차별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개발 목표 및 수준을 상세하게 작성</a:t>
              </a:r>
              <a:endParaRPr lang="en-US" altLang="ko-KR" sz="9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3.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글로벌 </a:t>
              </a:r>
              <a:r>
                <a:rPr lang="ko-KR" altLang="en-US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팁스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신청기업은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5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차년도까지 항목 추가 작성</a:t>
              </a:r>
            </a:p>
          </p:txBody>
        </p:sp>
      </p:grpSp>
      <p:sp>
        <p:nvSpPr>
          <p:cNvPr id="3" name="Text 3">
            <a:extLst>
              <a:ext uri="{FF2B5EF4-FFF2-40B4-BE49-F238E27FC236}">
                <a16:creationId xmlns:a16="http://schemas.microsoft.com/office/drawing/2014/main" id="{B024D6E2-647C-7447-867B-F853B445DACE}"/>
              </a:ext>
            </a:extLst>
          </p:cNvPr>
          <p:cNvSpPr/>
          <p:nvPr/>
        </p:nvSpPr>
        <p:spPr>
          <a:xfrm>
            <a:off x="8855614" y="4825922"/>
            <a:ext cx="20398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4</a:t>
            </a:r>
          </a:p>
        </p:txBody>
      </p:sp>
      <p:sp>
        <p:nvSpPr>
          <p:cNvPr id="5" name="Text 15">
            <a:extLst>
              <a:ext uri="{FF2B5EF4-FFF2-40B4-BE49-F238E27FC236}">
                <a16:creationId xmlns:a16="http://schemas.microsoft.com/office/drawing/2014/main" id="{8DEB6233-D349-4B19-F32C-2C8291054D85}"/>
              </a:ext>
            </a:extLst>
          </p:cNvPr>
          <p:cNvSpPr/>
          <p:nvPr/>
        </p:nvSpPr>
        <p:spPr>
          <a:xfrm>
            <a:off x="358724" y="1307607"/>
            <a:ext cx="5591910" cy="2293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888888"/>
                </a:solidFill>
                <a:latin typeface="+mn-ea"/>
              </a:rPr>
              <a:t>※ 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최종목표 달성을 위한 </a:t>
            </a:r>
            <a:r>
              <a:rPr lang="ko-KR" altLang="en-US" sz="850" dirty="0" err="1">
                <a:solidFill>
                  <a:srgbClr val="888888"/>
                </a:solidFill>
                <a:latin typeface="+mn-ea"/>
              </a:rPr>
              <a:t>연차별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 개발목표 및 수준을 구체적으로 기재</a:t>
            </a:r>
          </a:p>
        </p:txBody>
      </p:sp>
      <p:graphicFrame>
        <p:nvGraphicFramePr>
          <p:cNvPr id="7" name="Table 0">
            <a:extLst>
              <a:ext uri="{FF2B5EF4-FFF2-40B4-BE49-F238E27FC236}">
                <a16:creationId xmlns:a16="http://schemas.microsoft.com/office/drawing/2014/main" id="{AB038ED4-A9B3-6A09-7BC6-797E53F4B5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2199915"/>
              </p:ext>
            </p:extLst>
          </p:nvPr>
        </p:nvGraphicFramePr>
        <p:xfrm>
          <a:off x="351689" y="1572081"/>
          <a:ext cx="8456441" cy="2127723"/>
        </p:xfrm>
        <a:graphic>
          <a:graphicData uri="http://schemas.openxmlformats.org/drawingml/2006/table">
            <a:tbl>
              <a:tblPr/>
              <a:tblGrid>
                <a:gridCol w="12462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102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8171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연차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연차별 목표 내용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38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1차년도</a:t>
                      </a: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238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2차년도</a:t>
                      </a: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238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3차년도</a:t>
                      </a: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238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4차년도</a:t>
                      </a: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08069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2.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기술개발 방법 및 내용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C69FE088-7722-D1E7-1B20-D179B70A17D3}"/>
              </a:ext>
            </a:extLst>
          </p:cNvPr>
          <p:cNvGrpSpPr/>
          <p:nvPr/>
        </p:nvGrpSpPr>
        <p:grpSpPr>
          <a:xfrm>
            <a:off x="226014" y="818365"/>
            <a:ext cx="8691965" cy="3227140"/>
            <a:chOff x="226014" y="889526"/>
            <a:chExt cx="8691965" cy="1486286"/>
          </a:xfrm>
        </p:grpSpPr>
        <p:sp>
          <p:nvSpPr>
            <p:cNvPr id="8" name="Shape 5">
              <a:extLst>
                <a:ext uri="{FF2B5EF4-FFF2-40B4-BE49-F238E27FC236}">
                  <a16:creationId xmlns:a16="http://schemas.microsoft.com/office/drawing/2014/main" id="{87EC5BDB-D291-4773-14BF-15043F191C82}"/>
                </a:ext>
              </a:extLst>
            </p:cNvPr>
            <p:cNvSpPr/>
            <p:nvPr/>
          </p:nvSpPr>
          <p:spPr>
            <a:xfrm>
              <a:off x="226014" y="964859"/>
              <a:ext cx="8691965" cy="1410953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3" name="Text 7">
              <a:extLst>
                <a:ext uri="{FF2B5EF4-FFF2-40B4-BE49-F238E27FC236}">
                  <a16:creationId xmlns:a16="http://schemas.microsoft.com/office/drawing/2014/main" id="{C7EC615B-FFF6-51CE-FAA7-61A68BF5F9F7}"/>
                </a:ext>
              </a:extLst>
            </p:cNvPr>
            <p:cNvSpPr/>
            <p:nvPr/>
          </p:nvSpPr>
          <p:spPr>
            <a:xfrm>
              <a:off x="327776" y="896561"/>
              <a:ext cx="669174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500" b="1">
                  <a:solidFill>
                    <a:srgbClr val="1B3A6B"/>
                  </a:solidFill>
                  <a:latin typeface="+mn-ea"/>
                </a:rPr>
                <a:t>2-</a:t>
              </a:r>
              <a:r>
                <a:rPr lang="en-US" sz="1500" b="1">
                  <a:solidFill>
                    <a:srgbClr val="1B3A6B"/>
                  </a:solidFill>
                  <a:latin typeface="+mn-ea"/>
                </a:rPr>
                <a:t>1</a:t>
              </a: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18" name="Text 8">
              <a:extLst>
                <a:ext uri="{FF2B5EF4-FFF2-40B4-BE49-F238E27FC236}">
                  <a16:creationId xmlns:a16="http://schemas.microsoft.com/office/drawing/2014/main" id="{203AB39E-6598-7B7D-CA0D-495EEA312588}"/>
                </a:ext>
              </a:extLst>
            </p:cNvPr>
            <p:cNvSpPr/>
            <p:nvPr/>
          </p:nvSpPr>
          <p:spPr>
            <a:xfrm>
              <a:off x="767856" y="889526"/>
              <a:ext cx="2366892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핵심기술 개발방법</a:t>
              </a:r>
              <a:endParaRPr lang="en-US" sz="1400" dirty="0">
                <a:latin typeface="+mn-ea"/>
              </a:endParaRPr>
            </a:p>
          </p:txBody>
        </p:sp>
        <p:sp>
          <p:nvSpPr>
            <p:cNvPr id="23" name="Text 9">
              <a:extLst>
                <a:ext uri="{FF2B5EF4-FFF2-40B4-BE49-F238E27FC236}">
                  <a16:creationId xmlns:a16="http://schemas.microsoft.com/office/drawing/2014/main" id="{CB650D00-D9E9-9B0E-7DEA-9EB7B20C9861}"/>
                </a:ext>
              </a:extLst>
            </p:cNvPr>
            <p:cNvSpPr/>
            <p:nvPr/>
          </p:nvSpPr>
          <p:spPr>
            <a:xfrm>
              <a:off x="615455" y="1318853"/>
              <a:ext cx="8060089" cy="948073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000" dirty="0">
                  <a:latin typeface="+mn-ea"/>
                </a:rPr>
                <a:t>내용을 입력하세요</a:t>
              </a:r>
              <a:r>
                <a:rPr lang="en-US" altLang="ko-KR" sz="1000" dirty="0">
                  <a:latin typeface="+mn-ea"/>
                </a:rPr>
                <a:t>.</a:t>
              </a:r>
              <a:endParaRPr lang="en-US" sz="1000" dirty="0">
                <a:latin typeface="+mn-ea"/>
              </a:endParaRPr>
            </a:p>
          </p:txBody>
        </p:sp>
      </p:grpSp>
      <p:grpSp>
        <p:nvGrpSpPr>
          <p:cNvPr id="57" name="그룹 56">
            <a:extLst>
              <a:ext uri="{FF2B5EF4-FFF2-40B4-BE49-F238E27FC236}">
                <a16:creationId xmlns:a16="http://schemas.microsoft.com/office/drawing/2014/main" id="{76751266-C7D8-6CFA-ED60-6A0DC9F1787E}"/>
              </a:ext>
            </a:extLst>
          </p:cNvPr>
          <p:cNvGrpSpPr/>
          <p:nvPr/>
        </p:nvGrpSpPr>
        <p:grpSpPr>
          <a:xfrm>
            <a:off x="272561" y="4077157"/>
            <a:ext cx="8598877" cy="769162"/>
            <a:chOff x="193433" y="4140463"/>
            <a:chExt cx="8598877" cy="769162"/>
          </a:xfrm>
        </p:grpSpPr>
        <p:sp>
          <p:nvSpPr>
            <p:cNvPr id="51" name="Shape 6">
              <a:extLst>
                <a:ext uri="{FF2B5EF4-FFF2-40B4-BE49-F238E27FC236}">
                  <a16:creationId xmlns:a16="http://schemas.microsoft.com/office/drawing/2014/main" id="{E5F5C8BE-72A6-6042-D734-49EE8FBBE121}"/>
                </a:ext>
              </a:extLst>
            </p:cNvPr>
            <p:cNvSpPr/>
            <p:nvPr/>
          </p:nvSpPr>
          <p:spPr>
            <a:xfrm>
              <a:off x="193433" y="4140463"/>
              <a:ext cx="847577" cy="246330"/>
            </a:xfrm>
            <a:prstGeom prst="rect">
              <a:avLst/>
            </a:prstGeom>
            <a:solidFill>
              <a:srgbClr val="1CBED8"/>
            </a:solidFill>
            <a:ln w="12700">
              <a:noFill/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2" name="Text 7">
              <a:extLst>
                <a:ext uri="{FF2B5EF4-FFF2-40B4-BE49-F238E27FC236}">
                  <a16:creationId xmlns:a16="http://schemas.microsoft.com/office/drawing/2014/main" id="{324BD7F9-7363-A814-5463-03F01043298F}"/>
                </a:ext>
              </a:extLst>
            </p:cNvPr>
            <p:cNvSpPr/>
            <p:nvPr/>
          </p:nvSpPr>
          <p:spPr>
            <a:xfrm>
              <a:off x="239855" y="4140463"/>
              <a:ext cx="780053" cy="239295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100" b="1" dirty="0">
                  <a:solidFill>
                    <a:srgbClr val="FFFFFF"/>
                  </a:solidFill>
                  <a:latin typeface="+mn-ea"/>
                </a:rPr>
                <a:t>작성요령</a:t>
              </a:r>
              <a:endParaRPr lang="en-US" sz="1100" dirty="0">
                <a:latin typeface="+mn-ea"/>
              </a:endParaRPr>
            </a:p>
          </p:txBody>
        </p:sp>
        <p:sp>
          <p:nvSpPr>
            <p:cNvPr id="53" name="Shape 8">
              <a:extLst>
                <a:ext uri="{FF2B5EF4-FFF2-40B4-BE49-F238E27FC236}">
                  <a16:creationId xmlns:a16="http://schemas.microsoft.com/office/drawing/2014/main" id="{AA211E8C-ED08-7AA5-B1B2-35D9279AAB38}"/>
                </a:ext>
              </a:extLst>
            </p:cNvPr>
            <p:cNvSpPr/>
            <p:nvPr/>
          </p:nvSpPr>
          <p:spPr>
            <a:xfrm>
              <a:off x="200467" y="4386793"/>
              <a:ext cx="8591843" cy="522832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4" name="Text 9">
              <a:extLst>
                <a:ext uri="{FF2B5EF4-FFF2-40B4-BE49-F238E27FC236}">
                  <a16:creationId xmlns:a16="http://schemas.microsoft.com/office/drawing/2014/main" id="{15513484-16E0-C4F1-B8AE-EF6EC4B52ED7}"/>
                </a:ext>
              </a:extLst>
            </p:cNvPr>
            <p:cNvSpPr/>
            <p:nvPr/>
          </p:nvSpPr>
          <p:spPr>
            <a:xfrm>
              <a:off x="249702" y="4450099"/>
              <a:ext cx="8486335" cy="38918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-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목표 달성을 위한 핵심기술 개발 전략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접근방법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R&amp;D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결과 검증 방법 및 계획을 기재</a:t>
              </a:r>
              <a:endParaRPr lang="en-US" altLang="ko-KR" sz="9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sp>
        <p:nvSpPr>
          <p:cNvPr id="62" name="Text 3">
            <a:extLst>
              <a:ext uri="{FF2B5EF4-FFF2-40B4-BE49-F238E27FC236}">
                <a16:creationId xmlns:a16="http://schemas.microsoft.com/office/drawing/2014/main" id="{69A9BFB4-6D81-5621-374C-967EAB5591EA}"/>
              </a:ext>
            </a:extLst>
          </p:cNvPr>
          <p:cNvSpPr/>
          <p:nvPr/>
        </p:nvSpPr>
        <p:spPr>
          <a:xfrm>
            <a:off x="8855614" y="4825922"/>
            <a:ext cx="20398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1967123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2.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기술개발 방법 및 내용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4C0105D7-604C-FF8B-C0D2-54871ACF9E9D}"/>
              </a:ext>
            </a:extLst>
          </p:cNvPr>
          <p:cNvGrpSpPr/>
          <p:nvPr/>
        </p:nvGrpSpPr>
        <p:grpSpPr>
          <a:xfrm>
            <a:off x="232115" y="950281"/>
            <a:ext cx="8691965" cy="2395646"/>
            <a:chOff x="232115" y="950281"/>
            <a:chExt cx="8691965" cy="2229569"/>
          </a:xfrm>
        </p:grpSpPr>
        <p:sp>
          <p:nvSpPr>
            <p:cNvPr id="8" name="Shape 5">
              <a:extLst>
                <a:ext uri="{FF2B5EF4-FFF2-40B4-BE49-F238E27FC236}">
                  <a16:creationId xmlns:a16="http://schemas.microsoft.com/office/drawing/2014/main" id="{87EC5BDB-D291-4773-14BF-15043F191C82}"/>
                </a:ext>
              </a:extLst>
            </p:cNvPr>
            <p:cNvSpPr/>
            <p:nvPr/>
          </p:nvSpPr>
          <p:spPr>
            <a:xfrm>
              <a:off x="232115" y="950281"/>
              <a:ext cx="8691965" cy="222956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3" name="Text 7">
              <a:extLst>
                <a:ext uri="{FF2B5EF4-FFF2-40B4-BE49-F238E27FC236}">
                  <a16:creationId xmlns:a16="http://schemas.microsoft.com/office/drawing/2014/main" id="{C7EC615B-FFF6-51CE-FAA7-61A68BF5F9F7}"/>
                </a:ext>
              </a:extLst>
            </p:cNvPr>
            <p:cNvSpPr/>
            <p:nvPr/>
          </p:nvSpPr>
          <p:spPr>
            <a:xfrm>
              <a:off x="327776" y="996002"/>
              <a:ext cx="771260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500" b="1">
                  <a:solidFill>
                    <a:srgbClr val="1B3A6B"/>
                  </a:solidFill>
                  <a:latin typeface="+mn-ea"/>
                </a:rPr>
                <a:t>2-</a:t>
              </a:r>
              <a:r>
                <a:rPr lang="en-US" sz="1500" b="1">
                  <a:solidFill>
                    <a:srgbClr val="1B3A6B"/>
                  </a:solidFill>
                  <a:latin typeface="+mn-ea"/>
                </a:rPr>
                <a:t>3</a:t>
              </a: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18" name="Text 8">
              <a:extLst>
                <a:ext uri="{FF2B5EF4-FFF2-40B4-BE49-F238E27FC236}">
                  <a16:creationId xmlns:a16="http://schemas.microsoft.com/office/drawing/2014/main" id="{203AB39E-6598-7B7D-CA0D-495EEA312588}"/>
                </a:ext>
              </a:extLst>
            </p:cNvPr>
            <p:cNvSpPr/>
            <p:nvPr/>
          </p:nvSpPr>
          <p:spPr>
            <a:xfrm>
              <a:off x="755156" y="988968"/>
              <a:ext cx="2498134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400" b="1" dirty="0">
                  <a:solidFill>
                    <a:srgbClr val="1B3A6B"/>
                  </a:solidFill>
                  <a:latin typeface="+mn-ea"/>
                </a:rPr>
                <a:t>1</a:t>
              </a: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차년도 기술개발 내용</a:t>
              </a:r>
              <a:endParaRPr lang="en-US" sz="1400" dirty="0">
                <a:latin typeface="+mn-ea"/>
              </a:endParaRP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7C1BFC06-5309-8C35-2EE9-13B800941A50}"/>
              </a:ext>
            </a:extLst>
          </p:cNvPr>
          <p:cNvGrpSpPr/>
          <p:nvPr/>
        </p:nvGrpSpPr>
        <p:grpSpPr>
          <a:xfrm>
            <a:off x="272561" y="3608726"/>
            <a:ext cx="8598877" cy="1060576"/>
            <a:chOff x="272561" y="3950548"/>
            <a:chExt cx="8598877" cy="1060576"/>
          </a:xfrm>
        </p:grpSpPr>
        <p:sp>
          <p:nvSpPr>
            <p:cNvPr id="51" name="Shape 6">
              <a:extLst>
                <a:ext uri="{FF2B5EF4-FFF2-40B4-BE49-F238E27FC236}">
                  <a16:creationId xmlns:a16="http://schemas.microsoft.com/office/drawing/2014/main" id="{E5F5C8BE-72A6-6042-D734-49EE8FBBE121}"/>
                </a:ext>
              </a:extLst>
            </p:cNvPr>
            <p:cNvSpPr/>
            <p:nvPr/>
          </p:nvSpPr>
          <p:spPr>
            <a:xfrm>
              <a:off x="272561" y="3950548"/>
              <a:ext cx="847577" cy="246330"/>
            </a:xfrm>
            <a:prstGeom prst="rect">
              <a:avLst/>
            </a:prstGeom>
            <a:solidFill>
              <a:srgbClr val="1CBED8"/>
            </a:solidFill>
            <a:ln w="12700">
              <a:noFill/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2" name="Text 7">
              <a:extLst>
                <a:ext uri="{FF2B5EF4-FFF2-40B4-BE49-F238E27FC236}">
                  <a16:creationId xmlns:a16="http://schemas.microsoft.com/office/drawing/2014/main" id="{324BD7F9-7363-A814-5463-03F01043298F}"/>
                </a:ext>
              </a:extLst>
            </p:cNvPr>
            <p:cNvSpPr/>
            <p:nvPr/>
          </p:nvSpPr>
          <p:spPr>
            <a:xfrm>
              <a:off x="318983" y="3950548"/>
              <a:ext cx="780053" cy="239295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100" b="1" dirty="0">
                  <a:solidFill>
                    <a:srgbClr val="FFFFFF"/>
                  </a:solidFill>
                  <a:latin typeface="+mn-ea"/>
                </a:rPr>
                <a:t>작성요령</a:t>
              </a:r>
              <a:endParaRPr lang="en-US" sz="1100" dirty="0">
                <a:latin typeface="+mn-ea"/>
              </a:endParaRPr>
            </a:p>
          </p:txBody>
        </p:sp>
        <p:sp>
          <p:nvSpPr>
            <p:cNvPr id="53" name="Shape 8">
              <a:extLst>
                <a:ext uri="{FF2B5EF4-FFF2-40B4-BE49-F238E27FC236}">
                  <a16:creationId xmlns:a16="http://schemas.microsoft.com/office/drawing/2014/main" id="{AA211E8C-ED08-7AA5-B1B2-35D9279AAB38}"/>
                </a:ext>
              </a:extLst>
            </p:cNvPr>
            <p:cNvSpPr/>
            <p:nvPr/>
          </p:nvSpPr>
          <p:spPr>
            <a:xfrm>
              <a:off x="279595" y="4196878"/>
              <a:ext cx="8591843" cy="794316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4" name="Text 9">
              <a:extLst>
                <a:ext uri="{FF2B5EF4-FFF2-40B4-BE49-F238E27FC236}">
                  <a16:creationId xmlns:a16="http://schemas.microsoft.com/office/drawing/2014/main" id="{15513484-16E0-C4F1-B8AE-EF6EC4B52ED7}"/>
                </a:ext>
              </a:extLst>
            </p:cNvPr>
            <p:cNvSpPr/>
            <p:nvPr/>
          </p:nvSpPr>
          <p:spPr>
            <a:xfrm>
              <a:off x="328830" y="4329350"/>
              <a:ext cx="8486335" cy="68177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1.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개발하고자 하는 주요 핵심기술 및 단계별 목표 달성을 위한 기술개발방법 위주로 서술</a:t>
              </a:r>
            </a:p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2.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기술개발의 최종 목표와 </a:t>
              </a:r>
              <a:r>
                <a:rPr lang="ko-KR" altLang="en-US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연차별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개발 목표 및 내용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․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범위를 기술적 측면에서 명확성과 상호연계성이 유지되도록 개조식으로 구체적으로 서술</a:t>
              </a:r>
            </a:p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3. </a:t>
              </a:r>
              <a:r>
                <a:rPr lang="ko-KR" altLang="en-US" sz="9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연차별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주요 개발 내용 작성 시 시제품이 제작되는 경우 제작할 시제품의 목표</a:t>
              </a:r>
              <a:r>
                <a:rPr lang="en-US" altLang="ko-KR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사양</a:t>
              </a:r>
              <a:r>
                <a:rPr lang="en-US" altLang="ko-KR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성능</a:t>
              </a:r>
              <a:r>
                <a:rPr lang="en-US" altLang="ko-KR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용도</a:t>
              </a:r>
              <a:r>
                <a:rPr lang="en-US" altLang="ko-KR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기능 등을 명시</a:t>
              </a:r>
              <a:r>
                <a:rPr lang="en-US" altLang="ko-KR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(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총 개발기간에 해당되는 </a:t>
              </a:r>
              <a:r>
                <a:rPr lang="ko-KR" altLang="en-US" sz="9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연차별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사항 기입</a:t>
              </a:r>
              <a:r>
                <a:rPr lang="en-US" altLang="ko-KR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)</a:t>
              </a:r>
            </a:p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4.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전문가 활용 내용이 있을 경우 반드시 작성</a:t>
              </a:r>
              <a:endParaRPr lang="en-US" altLang="ko-KR" sz="9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5.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글로벌 </a:t>
              </a:r>
              <a:r>
                <a:rPr lang="ko-KR" altLang="en-US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팁스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신청기업은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5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차년도까지 항목 추가 작성</a:t>
              </a:r>
            </a:p>
            <a:p>
              <a:endParaRPr lang="ko-KR" altLang="en-US" sz="9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sp>
        <p:nvSpPr>
          <p:cNvPr id="3" name="Text 3">
            <a:extLst>
              <a:ext uri="{FF2B5EF4-FFF2-40B4-BE49-F238E27FC236}">
                <a16:creationId xmlns:a16="http://schemas.microsoft.com/office/drawing/2014/main" id="{B024D6E2-647C-7447-867B-F853B445DACE}"/>
              </a:ext>
            </a:extLst>
          </p:cNvPr>
          <p:cNvSpPr/>
          <p:nvPr/>
        </p:nvSpPr>
        <p:spPr>
          <a:xfrm>
            <a:off x="8855614" y="4825922"/>
            <a:ext cx="20398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6</a:t>
            </a:r>
          </a:p>
        </p:txBody>
      </p:sp>
      <p:sp>
        <p:nvSpPr>
          <p:cNvPr id="5" name="Text 15">
            <a:extLst>
              <a:ext uri="{FF2B5EF4-FFF2-40B4-BE49-F238E27FC236}">
                <a16:creationId xmlns:a16="http://schemas.microsoft.com/office/drawing/2014/main" id="{8DEB6233-D349-4B19-F32C-2C8291054D85}"/>
              </a:ext>
            </a:extLst>
          </p:cNvPr>
          <p:cNvSpPr/>
          <p:nvPr/>
        </p:nvSpPr>
        <p:spPr>
          <a:xfrm>
            <a:off x="358724" y="1307607"/>
            <a:ext cx="5591910" cy="2293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888888"/>
                </a:solidFill>
                <a:latin typeface="+mn-ea"/>
              </a:rPr>
              <a:t>※ </a:t>
            </a:r>
            <a:r>
              <a:rPr lang="ko-KR" altLang="en-US" sz="850" dirty="0" err="1">
                <a:solidFill>
                  <a:srgbClr val="888888"/>
                </a:solidFill>
                <a:latin typeface="+mn-ea"/>
              </a:rPr>
              <a:t>연차별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 주관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·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공동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·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위탁기관의 개발 내용 및 방법을 구체적으로 기재 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(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슬라이드 추가 가능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)</a:t>
            </a:r>
            <a:endParaRPr lang="ko-KR" altLang="en-US" sz="850" dirty="0">
              <a:solidFill>
                <a:srgbClr val="888888"/>
              </a:solidFill>
              <a:latin typeface="+mn-ea"/>
            </a:endParaRPr>
          </a:p>
        </p:txBody>
      </p:sp>
      <p:graphicFrame>
        <p:nvGraphicFramePr>
          <p:cNvPr id="9" name="Table 0">
            <a:extLst>
              <a:ext uri="{FF2B5EF4-FFF2-40B4-BE49-F238E27FC236}">
                <a16:creationId xmlns:a16="http://schemas.microsoft.com/office/drawing/2014/main" id="{189ECAC8-E724-865B-5AD2-BD2D243532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3088898"/>
              </p:ext>
            </p:extLst>
          </p:nvPr>
        </p:nvGraphicFramePr>
        <p:xfrm>
          <a:off x="351689" y="1601179"/>
          <a:ext cx="8456441" cy="1661004"/>
        </p:xfrm>
        <a:graphic>
          <a:graphicData uri="http://schemas.openxmlformats.org/drawingml/2006/table">
            <a:tbl>
              <a:tblPr/>
              <a:tblGrid>
                <a:gridCol w="14911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652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8171">
                <a:tc gridSpan="2"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  1차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년도</a:t>
                      </a:r>
                      <a:endParaRPr lang="en-US" sz="1000" b="1" dirty="0">
                        <a:solidFill>
                          <a:srgbClr val="FFFFFF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38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주관기관 개발내용</a:t>
                      </a: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238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주관기관 개발방법</a:t>
                      </a:r>
                      <a:endParaRPr lang="en-US" altLang="ko-KR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238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ko-KR" sz="900" b="1" dirty="0" err="1">
                          <a:solidFill>
                            <a:srgbClr val="1B3A6B"/>
                          </a:solidFill>
                        </a:rPr>
                        <a:t>공동·위탁기관</a:t>
                      </a:r>
                      <a:r>
                        <a:rPr lang="en-US" altLang="ko-KR" sz="900" b="1" dirty="0">
                          <a:solidFill>
                            <a:srgbClr val="1B3A6B"/>
                          </a:solidFill>
                        </a:rPr>
                        <a:t> </a:t>
                      </a:r>
                      <a:r>
                        <a:rPr lang="en-US" altLang="ko-KR" sz="900" b="1" dirty="0" err="1">
                          <a:solidFill>
                            <a:srgbClr val="1B3A6B"/>
                          </a:solidFill>
                        </a:rPr>
                        <a:t>개발내용</a:t>
                      </a:r>
                      <a:endParaRPr lang="en-US" altLang="ko-KR" sz="900" dirty="0"/>
                    </a:p>
                    <a:p>
                      <a:pPr marL="0" indent="0" algn="ctr">
                        <a:buNone/>
                      </a:pPr>
                      <a:r>
                        <a:rPr lang="en-US" altLang="ko-KR" sz="900" b="1" dirty="0">
                          <a:solidFill>
                            <a:srgbClr val="1B3A6B"/>
                          </a:solidFill>
                        </a:rPr>
                        <a:t>(</a:t>
                      </a:r>
                      <a:r>
                        <a:rPr lang="en-US" altLang="ko-KR" sz="900" b="1" dirty="0" err="1">
                          <a:solidFill>
                            <a:srgbClr val="1B3A6B"/>
                          </a:solidFill>
                        </a:rPr>
                        <a:t>해당</a:t>
                      </a:r>
                      <a:r>
                        <a:rPr lang="en-US" altLang="ko-KR" sz="900" b="1" dirty="0">
                          <a:solidFill>
                            <a:srgbClr val="1B3A6B"/>
                          </a:solidFill>
                        </a:rPr>
                        <a:t> 시)</a:t>
                      </a:r>
                      <a:endParaRPr lang="en-US" altLang="ko-KR" sz="90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  <a:p>
                      <a:pPr marL="0" indent="0">
                        <a:buNone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74378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52232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794</TotalTime>
  <Words>2365</Words>
  <Application>Microsoft Office PowerPoint</Application>
  <PresentationFormat>화면 슬라이드 쇼(16:9)</PresentationFormat>
  <Paragraphs>515</Paragraphs>
  <Slides>23</Slides>
  <Notes>23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23</vt:i4>
      </vt:variant>
    </vt:vector>
  </HeadingPairs>
  <TitlesOfParts>
    <vt:vector size="29" baseType="lpstr">
      <vt:lpstr>HY견고딕</vt:lpstr>
      <vt:lpstr>돋움</vt:lpstr>
      <vt:lpstr>Malgun Gothic Semilight</vt:lpstr>
      <vt:lpstr>함초롬바탕</vt:lpstr>
      <vt:lpstr>Arial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투융자연계 기술개발사업 연구개발계획서 (PPT 양식)</dc:title>
  <dc:subject>PptxGenJS Presentation</dc:subject>
  <dc:creator>PptxGenJS</dc:creator>
  <cp:lastModifiedBy>test</cp:lastModifiedBy>
  <cp:revision>239</cp:revision>
  <dcterms:created xsi:type="dcterms:W3CDTF">2026-03-18T06:03:30Z</dcterms:created>
  <dcterms:modified xsi:type="dcterms:W3CDTF">2026-03-26T10:42:55Z</dcterms:modified>
</cp:coreProperties>
</file>