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71" r:id="rId2"/>
    <p:sldId id="256" r:id="rId3"/>
    <p:sldId id="272" r:id="rId4"/>
    <p:sldId id="302" r:id="rId5"/>
    <p:sldId id="304" r:id="rId6"/>
    <p:sldId id="277" r:id="rId7"/>
    <p:sldId id="278" r:id="rId8"/>
    <p:sldId id="305" r:id="rId9"/>
    <p:sldId id="279" r:id="rId10"/>
    <p:sldId id="307" r:id="rId11"/>
    <p:sldId id="308" r:id="rId12"/>
    <p:sldId id="309" r:id="rId13"/>
    <p:sldId id="283" r:id="rId14"/>
    <p:sldId id="306" r:id="rId15"/>
    <p:sldId id="285" r:id="rId16"/>
    <p:sldId id="311" r:id="rId17"/>
    <p:sldId id="289" r:id="rId18"/>
    <p:sldId id="314" r:id="rId19"/>
    <p:sldId id="313" r:id="rId20"/>
    <p:sldId id="292" r:id="rId21"/>
    <p:sldId id="296" r:id="rId22"/>
    <p:sldId id="297" r:id="rId23"/>
    <p:sldId id="298" r:id="rId24"/>
    <p:sldId id="300" r:id="rId2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848"/>
    <a:srgbClr val="1CBED8"/>
    <a:srgbClr val="D91A5B"/>
    <a:srgbClr val="EEF3FA"/>
    <a:srgbClr val="E8A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6336" autoAdjust="0"/>
  </p:normalViewPr>
  <p:slideViewPr>
    <p:cSldViewPr snapToGrid="0" snapToObjects="1">
      <p:cViewPr varScale="1">
        <p:scale>
          <a:sx n="144" d="100"/>
          <a:sy n="144" d="100"/>
        </p:scale>
        <p:origin x="858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403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205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975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93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03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33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06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4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81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32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85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83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7022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69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243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67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2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67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4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10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37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54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7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421-40E7-4063-AB22-530CFE333D7A}" type="datetimeFigureOut">
              <a:rPr lang="ko-KR" altLang="en-US" smtClean="0"/>
              <a:t>2026-03-20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77FA-FA03-413A-A687-24CCCD4D28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206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3211" y="315175"/>
            <a:ext cx="8217578" cy="43959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작성 유의사항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  <a:endParaRPr lang="en-US" altLang="ko-KR" sz="15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buNone/>
            </a:pPr>
            <a:endParaRPr lang="en-US" altLang="ko-KR" sz="1500" dirty="0"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 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자유양식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(PPT,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한글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등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으로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디자인 수정이 자유롭게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해당 서식은 각 항목에서 요구하는 정보를 포함하여 연구개발과제의 특성에 따라 항목을 추가하거나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순서와 구성을 변경하는 등 서식 수정이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작성 시 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“[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참고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1] (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예시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1.hwp”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파일을 반드시 참고하시기 바라며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PPT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양식에 포함되지 않은 공통서류는 별도로 확인하시어 제출하시기 바랍니다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6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*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행정제재 이력 체크리스트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국가연구개발과제 신청 및 수행 등 내역 확인서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영리기관의 연구실운영비 활용관리 계획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</a:p>
          <a:p>
            <a:pPr marL="0" indent="0">
              <a:buNone/>
            </a:pP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   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신청과제 보안등급 자체점검 결과 및 보안과제 등</a:t>
            </a:r>
            <a:endParaRPr lang="en-US" altLang="ko-KR" sz="11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4.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페이지 및 양식 내 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[</a:t>
            </a:r>
            <a:r>
              <a:rPr lang="ko-KR" altLang="en-US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작성요령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]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제출 시 삭제 바랍니다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5.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계획서 구성 시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500" dirty="0" err="1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운영사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설명 항목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(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투자사유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추가 투자계획 등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권장 페이지 수에 </a:t>
            </a: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포함되지 않습니다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2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* </a:t>
            </a:r>
            <a:r>
              <a:rPr lang="ko-KR" altLang="en-US" sz="12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평가 과정의 사전검토 답변 또는 보완사항 정리 등 또한 자유롭게 구성하되 권장 페이지 수에 미포함</a:t>
            </a: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6695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2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7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278037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672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8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71808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300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4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기술개발과제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9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37901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36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04560"/>
            <a:ext cx="8691965" cy="3193812"/>
            <a:chOff x="232115" y="950280"/>
            <a:chExt cx="8691965" cy="2972402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0"/>
              <a:ext cx="8691965" cy="297240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247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2-3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5" y="988968"/>
              <a:ext cx="347040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 수행일정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4208115"/>
            <a:ext cx="8598877" cy="646169"/>
            <a:chOff x="272561" y="3950548"/>
            <a:chExt cx="8598877" cy="680685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434355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02784"/>
              <a:ext cx="8486335" cy="40622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기술개발기간 시작 월부터 적용하여 작성해야 하며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기관별 개발내용을 세부적으로 작성</a:t>
              </a:r>
            </a:p>
            <a:p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예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기술개발시작 월이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6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월인 경우 기술개발기간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부터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10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26188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기술개발기간 동안 추진할 세부 과제를 월별 일정 제시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28BC917D-7C1D-A89F-567C-6371A369F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7938"/>
              </p:ext>
            </p:extLst>
          </p:nvPr>
        </p:nvGraphicFramePr>
        <p:xfrm>
          <a:off x="358724" y="1523547"/>
          <a:ext cx="8426550" cy="1992832"/>
        </p:xfrm>
        <a:graphic>
          <a:graphicData uri="http://schemas.openxmlformats.org/drawingml/2006/table">
            <a:tbl>
              <a:tblPr/>
              <a:tblGrid>
                <a:gridCol w="429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2171">
                  <a:extLst>
                    <a:ext uri="{9D8B030D-6E8A-4147-A177-3AD203B41FA5}">
                      <a16:colId xmlns:a16="http://schemas.microsoft.com/office/drawing/2014/main" val="216709167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317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연차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세부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개발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내용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수행기관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6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7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8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9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10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1차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2차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3차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4차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 9">
            <a:extLst>
              <a:ext uri="{FF2B5EF4-FFF2-40B4-BE49-F238E27FC236}">
                <a16:creationId xmlns:a16="http://schemas.microsoft.com/office/drawing/2014/main" id="{21C60C84-B94B-2996-8313-28B70198B535}"/>
              </a:ext>
            </a:extLst>
          </p:cNvPr>
          <p:cNvSpPr/>
          <p:nvPr/>
        </p:nvSpPr>
        <p:spPr>
          <a:xfrm>
            <a:off x="371615" y="3601519"/>
            <a:ext cx="8413659" cy="4261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주요 결과물</a:t>
            </a:r>
            <a:r>
              <a:rPr lang="en-US" altLang="ko-KR" sz="900" dirty="0">
                <a:latin typeface="+mn-ea"/>
              </a:rPr>
              <a:t>) </a:t>
            </a:r>
            <a:r>
              <a:rPr lang="ko-KR" altLang="en-US" sz="900" dirty="0">
                <a:latin typeface="+mn-ea"/>
              </a:rPr>
              <a:t>내용을 입력하세요</a:t>
            </a:r>
            <a:r>
              <a:rPr lang="en-US" altLang="ko-KR" sz="900" dirty="0">
                <a:latin typeface="+mn-ea"/>
              </a:rPr>
              <a:t>.</a:t>
            </a:r>
            <a:endParaRPr lang="en-US" sz="900" dirty="0">
              <a:latin typeface="+mn-ea"/>
            </a:endParaRPr>
          </a:p>
        </p:txBody>
      </p:sp>
      <p:sp>
        <p:nvSpPr>
          <p:cNvPr id="11" name="Shape 14">
            <a:extLst>
              <a:ext uri="{FF2B5EF4-FFF2-40B4-BE49-F238E27FC236}">
                <a16:creationId xmlns:a16="http://schemas.microsoft.com/office/drawing/2014/main" id="{CAB88222-5AE8-48F1-3B1D-5F3508A4A9A6}"/>
              </a:ext>
            </a:extLst>
          </p:cNvPr>
          <p:cNvSpPr/>
          <p:nvPr/>
        </p:nvSpPr>
        <p:spPr>
          <a:xfrm>
            <a:off x="334223" y="3603533"/>
            <a:ext cx="8496182" cy="425420"/>
          </a:xfrm>
          <a:prstGeom prst="rect">
            <a:avLst/>
          </a:prstGeom>
          <a:noFill/>
          <a:ln w="12700">
            <a:solidFill>
              <a:srgbClr val="D0D8E8"/>
            </a:solidFill>
            <a:prstDash val="dash"/>
          </a:ln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626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3.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선행 기술개발 및 차별성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4056055"/>
            <a:ext cx="8598877" cy="846536"/>
            <a:chOff x="272561" y="4056055"/>
            <a:chExt cx="8598877" cy="84653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5"/>
              <a:ext cx="8591843" cy="60020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79759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3-1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 이력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제안한 기술개발과 관련한 수행기관의 자체 연구개발 실적 및 국가지원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사업 이력을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중기부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타부처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지원 구분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3-2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기존 기술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및 세계 최고수준과의 비교를 통해 독창성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신규성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차별성을 구체적으로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별도 슬라이드 구성 가능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* 국가연구개발사업 수행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이력을 보유한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 수행한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 받은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과제와의 차별성을 반드시 포함하여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과제별로 명확하고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세부적 제시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56882" y="4825922"/>
            <a:ext cx="3027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11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950280"/>
            <a:ext cx="8691965" cy="1579043"/>
            <a:chOff x="232115" y="950280"/>
            <a:chExt cx="8691965" cy="1579043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1027742"/>
              <a:ext cx="567574" cy="30228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3-1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678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선행 기술개발 이력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7F939152-1ECA-1EB3-F320-EE1D6BFC27DB}"/>
              </a:ext>
            </a:extLst>
          </p:cNvPr>
          <p:cNvGrpSpPr/>
          <p:nvPr/>
        </p:nvGrpSpPr>
        <p:grpSpPr>
          <a:xfrm>
            <a:off x="232115" y="2649449"/>
            <a:ext cx="8691965" cy="1286481"/>
            <a:chOff x="232115" y="950281"/>
            <a:chExt cx="8691965" cy="1286481"/>
          </a:xfrm>
        </p:grpSpPr>
        <p:sp>
          <p:nvSpPr>
            <p:cNvPr id="15" name="Shape 5">
              <a:extLst>
                <a:ext uri="{FF2B5EF4-FFF2-40B4-BE49-F238E27FC236}">
                  <a16:creationId xmlns:a16="http://schemas.microsoft.com/office/drawing/2014/main" id="{44023FEF-5A60-CA12-DA69-C8FB2ECA9790}"/>
                </a:ext>
              </a:extLst>
            </p:cNvPr>
            <p:cNvSpPr/>
            <p:nvPr/>
          </p:nvSpPr>
          <p:spPr>
            <a:xfrm>
              <a:off x="232115" y="950281"/>
              <a:ext cx="8691965" cy="128648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7" name="Text 8">
              <a:extLst>
                <a:ext uri="{FF2B5EF4-FFF2-40B4-BE49-F238E27FC236}">
                  <a16:creationId xmlns:a16="http://schemas.microsoft.com/office/drawing/2014/main" id="{4A1DC1BF-F288-E3BB-D5B2-FBD18F08FB11}"/>
                </a:ext>
              </a:extLst>
            </p:cNvPr>
            <p:cNvSpPr/>
            <p:nvPr/>
          </p:nvSpPr>
          <p:spPr>
            <a:xfrm>
              <a:off x="761506" y="99531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기존 기술대비 차별성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19" name="Text 9">
              <a:extLst>
                <a:ext uri="{FF2B5EF4-FFF2-40B4-BE49-F238E27FC236}">
                  <a16:creationId xmlns:a16="http://schemas.microsoft.com/office/drawing/2014/main" id="{D30EA5D3-F7CD-183F-CA9E-581B9EA1CC2D}"/>
                </a:ext>
              </a:extLst>
            </p:cNvPr>
            <p:cNvSpPr/>
            <p:nvPr/>
          </p:nvSpPr>
          <p:spPr>
            <a:xfrm>
              <a:off x="615455" y="1318853"/>
              <a:ext cx="8060089" cy="82246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 </a:t>
              </a:r>
              <a:endParaRPr lang="en-US" sz="10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2942" y="1374029"/>
          <a:ext cx="8482224" cy="1043787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0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중앙행정기관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사업명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연구개발과제명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현황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중소벤처기업부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 7">
            <a:extLst>
              <a:ext uri="{FF2B5EF4-FFF2-40B4-BE49-F238E27FC236}">
                <a16:creationId xmlns:a16="http://schemas.microsoft.com/office/drawing/2014/main" id="{56548029-4C67-43B4-AA26-4A0D59AFA122}"/>
              </a:ext>
            </a:extLst>
          </p:cNvPr>
          <p:cNvSpPr/>
          <p:nvPr/>
        </p:nvSpPr>
        <p:spPr>
          <a:xfrm>
            <a:off x="332942" y="2729019"/>
            <a:ext cx="567574" cy="3022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500" b="1" dirty="0">
                <a:solidFill>
                  <a:srgbClr val="1B3A6B"/>
                </a:solidFill>
                <a:latin typeface="+mn-ea"/>
              </a:rPr>
              <a:t>3-2</a:t>
            </a:r>
            <a:r>
              <a:rPr lang="en-US" sz="1500" b="1" dirty="0">
                <a:solidFill>
                  <a:srgbClr val="1B3A6B"/>
                </a:solidFill>
                <a:latin typeface="+mn-ea"/>
              </a:rPr>
              <a:t>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3161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12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F78ED52-843C-1285-ABCD-4C1EC385F8AD}"/>
              </a:ext>
            </a:extLst>
          </p:cNvPr>
          <p:cNvGrpSpPr/>
          <p:nvPr/>
        </p:nvGrpSpPr>
        <p:grpSpPr>
          <a:xfrm>
            <a:off x="172326" y="2529117"/>
            <a:ext cx="8691965" cy="2384572"/>
            <a:chOff x="232115" y="1963637"/>
            <a:chExt cx="8691965" cy="3016808"/>
          </a:xfrm>
        </p:grpSpPr>
        <p:sp>
          <p:nvSpPr>
            <p:cNvPr id="7" name="Shape 5">
              <a:extLst>
                <a:ext uri="{FF2B5EF4-FFF2-40B4-BE49-F238E27FC236}">
                  <a16:creationId xmlns:a16="http://schemas.microsoft.com/office/drawing/2014/main" id="{E360F6E5-734E-14EA-430C-7BC9F6DA2769}"/>
                </a:ext>
              </a:extLst>
            </p:cNvPr>
            <p:cNvSpPr/>
            <p:nvPr/>
          </p:nvSpPr>
          <p:spPr>
            <a:xfrm>
              <a:off x="232115" y="1963637"/>
              <a:ext cx="8691965" cy="301680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54FEC501-34FF-84A2-BFF1-B132DCED96E2}"/>
                </a:ext>
              </a:extLst>
            </p:cNvPr>
            <p:cNvSpPr/>
            <p:nvPr/>
          </p:nvSpPr>
          <p:spPr>
            <a:xfrm>
              <a:off x="327776" y="2034964"/>
              <a:ext cx="6437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4-2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0" name="Text 8">
              <a:extLst>
                <a:ext uri="{FF2B5EF4-FFF2-40B4-BE49-F238E27FC236}">
                  <a16:creationId xmlns:a16="http://schemas.microsoft.com/office/drawing/2014/main" id="{3AF40FE4-B145-5835-1607-DAC1445B53F8}"/>
                </a:ext>
              </a:extLst>
            </p:cNvPr>
            <p:cNvSpPr/>
            <p:nvPr/>
          </p:nvSpPr>
          <p:spPr>
            <a:xfrm>
              <a:off x="761506" y="2027930"/>
              <a:ext cx="277592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추진체계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기관별 역할 분담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3" name="Text 15">
            <a:extLst>
              <a:ext uri="{FF2B5EF4-FFF2-40B4-BE49-F238E27FC236}">
                <a16:creationId xmlns:a16="http://schemas.microsoft.com/office/drawing/2014/main" id="{E1D4D4A0-4341-8540-DCD3-3B69918C49C3}"/>
              </a:ext>
            </a:extLst>
          </p:cNvPr>
          <p:cNvSpPr/>
          <p:nvPr/>
        </p:nvSpPr>
        <p:spPr>
          <a:xfrm>
            <a:off x="358724" y="2803835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 연구개발기관의 역할 분담을 기재</a:t>
            </a:r>
          </a:p>
        </p:txBody>
      </p:sp>
      <p:graphicFrame>
        <p:nvGraphicFramePr>
          <p:cNvPr id="4" name="Table 0">
            <a:extLst>
              <a:ext uri="{FF2B5EF4-FFF2-40B4-BE49-F238E27FC236}">
                <a16:creationId xmlns:a16="http://schemas.microsoft.com/office/drawing/2014/main" id="{5A94739C-B1B3-666E-3075-4A56B058C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462372"/>
              </p:ext>
            </p:extLst>
          </p:nvPr>
        </p:nvGraphicFramePr>
        <p:xfrm>
          <a:off x="301515" y="3079646"/>
          <a:ext cx="8433585" cy="1746276"/>
        </p:xfrm>
        <a:graphic>
          <a:graphicData uri="http://schemas.openxmlformats.org/drawingml/2006/table">
            <a:tbl>
              <a:tblPr/>
              <a:tblGrid>
                <a:gridCol w="207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8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622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수행기관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담당 기술개발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기술개발 비중(%)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주관연구개발기관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공동연구개발기관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해당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시)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67273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위탁연구개발기관(해당 시)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54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100.0%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그룹 10">
            <a:extLst>
              <a:ext uri="{FF2B5EF4-FFF2-40B4-BE49-F238E27FC236}">
                <a16:creationId xmlns:a16="http://schemas.microsoft.com/office/drawing/2014/main" id="{9FE4A54D-F029-4497-9B87-2CBB383126AC}"/>
              </a:ext>
            </a:extLst>
          </p:cNvPr>
          <p:cNvGrpSpPr/>
          <p:nvPr/>
        </p:nvGrpSpPr>
        <p:grpSpPr>
          <a:xfrm>
            <a:off x="172324" y="776699"/>
            <a:ext cx="8691965" cy="1665882"/>
            <a:chOff x="232115" y="917420"/>
            <a:chExt cx="8691965" cy="1443814"/>
          </a:xfrm>
        </p:grpSpPr>
        <p:sp>
          <p:nvSpPr>
            <p:cNvPr id="12" name="Shape 5">
              <a:extLst>
                <a:ext uri="{FF2B5EF4-FFF2-40B4-BE49-F238E27FC236}">
                  <a16:creationId xmlns:a16="http://schemas.microsoft.com/office/drawing/2014/main" id="{BE2BF708-8683-4790-A465-ED2F305DE172}"/>
                </a:ext>
              </a:extLst>
            </p:cNvPr>
            <p:cNvSpPr/>
            <p:nvPr/>
          </p:nvSpPr>
          <p:spPr>
            <a:xfrm>
              <a:off x="232115" y="950281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FC6F1D26-11E1-41E7-AB14-C1DC628A7993}"/>
                </a:ext>
              </a:extLst>
            </p:cNvPr>
            <p:cNvSpPr/>
            <p:nvPr/>
          </p:nvSpPr>
          <p:spPr>
            <a:xfrm>
              <a:off x="327775" y="924454"/>
              <a:ext cx="589265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4-1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4" name="Text 8">
              <a:extLst>
                <a:ext uri="{FF2B5EF4-FFF2-40B4-BE49-F238E27FC236}">
                  <a16:creationId xmlns:a16="http://schemas.microsoft.com/office/drawing/2014/main" id="{5904B1E9-17EA-43A1-B63B-952F6F5B9BF0}"/>
                </a:ext>
              </a:extLst>
            </p:cNvPr>
            <p:cNvSpPr/>
            <p:nvPr/>
          </p:nvSpPr>
          <p:spPr>
            <a:xfrm>
              <a:off x="736106" y="917420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추진전략 및 방법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16" name="Text 15">
            <a:extLst>
              <a:ext uri="{FF2B5EF4-FFF2-40B4-BE49-F238E27FC236}">
                <a16:creationId xmlns:a16="http://schemas.microsoft.com/office/drawing/2014/main" id="{3BCE3D27-4834-4894-88BC-81B373AB095F}"/>
              </a:ext>
            </a:extLst>
          </p:cNvPr>
          <p:cNvSpPr/>
          <p:nvPr/>
        </p:nvSpPr>
        <p:spPr>
          <a:xfrm>
            <a:off x="279710" y="1105023"/>
            <a:ext cx="7206939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계획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지식재산권 확보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결과 검증방법 등 기재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4132371-D1FF-4A6A-826D-F5D76592FB3F}"/>
              </a:ext>
            </a:extLst>
          </p:cNvPr>
          <p:cNvGrpSpPr/>
          <p:nvPr/>
        </p:nvGrpSpPr>
        <p:grpSpPr>
          <a:xfrm>
            <a:off x="265415" y="1590089"/>
            <a:ext cx="8542604" cy="776198"/>
            <a:chOff x="272561" y="3950548"/>
            <a:chExt cx="8598877" cy="776198"/>
          </a:xfrm>
        </p:grpSpPr>
        <p:sp>
          <p:nvSpPr>
            <p:cNvPr id="18" name="Shape 6">
              <a:extLst>
                <a:ext uri="{FF2B5EF4-FFF2-40B4-BE49-F238E27FC236}">
                  <a16:creationId xmlns:a16="http://schemas.microsoft.com/office/drawing/2014/main" id="{E817FB75-B2E4-4B38-8C85-1A2919FBE03F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0613558-1D5E-450F-9D58-0DA1133F136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0" name="Shape 8">
              <a:extLst>
                <a:ext uri="{FF2B5EF4-FFF2-40B4-BE49-F238E27FC236}">
                  <a16:creationId xmlns:a16="http://schemas.microsoft.com/office/drawing/2014/main" id="{EAF5A17A-CE9A-45F7-B200-36961C09DEEC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7CC1E6EF-E782-446D-9FD0-DFAF194A5AA0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개발목표 달성을 위한 기술개발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지식재산권 확보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활용자원 등을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세부개발 내용별 수행 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 과정 중 예측되는 장애 요소 및 그 해결 방안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계획된 실험과정 등을 기술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711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13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D3EDEEA-0EEC-4139-98BD-6AE16029850B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54FADE6-D593-48C9-B96E-EE8EC89D42E5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2CD7EBB-C44C-4135-A642-BCF65268039E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1213CE2C-2018-4120-ACF4-3639591FF1CE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기술개발팀 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R&amp;D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역량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B293901F-FD51-4A9D-A832-FCFD02C2F7F7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A14237D-B3C8-4D21-BEE5-23673ACB9DFC}"/>
              </a:ext>
            </a:extLst>
          </p:cNvPr>
          <p:cNvGrpSpPr/>
          <p:nvPr/>
        </p:nvGrpSpPr>
        <p:grpSpPr>
          <a:xfrm>
            <a:off x="226014" y="4077157"/>
            <a:ext cx="8591843" cy="775024"/>
            <a:chOff x="146886" y="4140463"/>
            <a:chExt cx="8591843" cy="775024"/>
          </a:xfrm>
        </p:grpSpPr>
        <p:sp>
          <p:nvSpPr>
            <p:cNvPr id="23" name="Shape 6">
              <a:extLst>
                <a:ext uri="{FF2B5EF4-FFF2-40B4-BE49-F238E27FC236}">
                  <a16:creationId xmlns:a16="http://schemas.microsoft.com/office/drawing/2014/main" id="{FB02C569-1B1B-44DE-BB14-946ED7FDB40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CF10C6B6-7ADD-4DBC-A33C-E5E1CC88CD23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5" name="Shape 8">
              <a:extLst>
                <a:ext uri="{FF2B5EF4-FFF2-40B4-BE49-F238E27FC236}">
                  <a16:creationId xmlns:a16="http://schemas.microsoft.com/office/drawing/2014/main" id="{D5A9607B-D339-439F-BEBC-397FB78DB674}"/>
                </a:ext>
              </a:extLst>
            </p:cNvPr>
            <p:cNvSpPr/>
            <p:nvPr/>
          </p:nvSpPr>
          <p:spPr>
            <a:xfrm>
              <a:off x="146886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8C2D2477-AEB3-4595-A7C4-9C1FA2F4B7AE}"/>
                </a:ext>
              </a:extLst>
            </p:cNvPr>
            <p:cNvSpPr/>
            <p:nvPr/>
          </p:nvSpPr>
          <p:spPr>
            <a:xfrm>
              <a:off x="249702" y="45262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1000" i="1" dirty="0">
                  <a:solidFill>
                    <a:srgbClr val="888888"/>
                  </a:solidFill>
                </a:rPr>
                <a:t>※ 본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과제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수행과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직접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관련된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연구팀의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기술역량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보유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특허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논문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수상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실적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핵심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연구원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역할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기재</a:t>
              </a:r>
              <a:endParaRPr lang="en-US" altLang="ko-KR" sz="1000" dirty="0"/>
            </a:p>
            <a:p>
              <a:r>
                <a:rPr lang="en-US" altLang="ko-KR" sz="1000" i="1" dirty="0">
                  <a:solidFill>
                    <a:srgbClr val="888888"/>
                  </a:solidFill>
                </a:rPr>
                <a:t>※ 팀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소개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(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창업팀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이력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학력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,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경력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등)는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IR자료에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기재하며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여기서는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R&amp;D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수행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역량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중심</a:t>
              </a:r>
              <a:r>
                <a:rPr lang="en-US" altLang="ko-KR" sz="1000" i="1" dirty="0">
                  <a:solidFill>
                    <a:srgbClr val="888888"/>
                  </a:solidFill>
                </a:rPr>
                <a:t> </a:t>
              </a:r>
              <a:r>
                <a:rPr lang="en-US" altLang="ko-KR" sz="1000" i="1" dirty="0" err="1">
                  <a:solidFill>
                    <a:srgbClr val="888888"/>
                  </a:solidFill>
                </a:rPr>
                <a:t>작성</a:t>
              </a:r>
              <a:endParaRPr lang="en-US" altLang="ko-KR" sz="1000" dirty="0"/>
            </a:p>
            <a:p>
              <a:pPr marL="171450" indent="-171450">
                <a:buFontTx/>
                <a:buChar char="-"/>
              </a:pP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FEECC9DF-48B6-468B-83D9-5EB1E4B9050B}"/>
              </a:ext>
            </a:extLst>
          </p:cNvPr>
          <p:cNvSpPr/>
          <p:nvPr/>
        </p:nvSpPr>
        <p:spPr>
          <a:xfrm>
            <a:off x="361281" y="149453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i="1" dirty="0" err="1">
                <a:solidFill>
                  <a:srgbClr val="AAAAAA"/>
                </a:solidFill>
              </a:rPr>
              <a:t>연구팀의</a:t>
            </a:r>
            <a:r>
              <a:rPr lang="en-US" altLang="ko-KR" sz="800" i="1" dirty="0">
                <a:solidFill>
                  <a:srgbClr val="AAAAAA"/>
                </a:solidFill>
              </a:rPr>
              <a:t> R&amp;D </a:t>
            </a:r>
            <a:r>
              <a:rPr lang="en-US" altLang="ko-KR" sz="800" i="1" dirty="0" err="1">
                <a:solidFill>
                  <a:srgbClr val="AAAAAA"/>
                </a:solidFill>
              </a:rPr>
              <a:t>수행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역량을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기재하세요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보유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특허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논문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수상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핵심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연구원별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역할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※ 팀 </a:t>
            </a:r>
            <a:r>
              <a:rPr lang="en-US" altLang="ko-KR" sz="800" i="1" dirty="0" err="1">
                <a:solidFill>
                  <a:srgbClr val="AAAAAA"/>
                </a:solidFill>
              </a:rPr>
              <a:t>소개</a:t>
            </a:r>
            <a:r>
              <a:rPr lang="en-US" altLang="ko-KR" sz="800" i="1" dirty="0">
                <a:solidFill>
                  <a:srgbClr val="AAAAAA"/>
                </a:solidFill>
              </a:rPr>
              <a:t>(</a:t>
            </a:r>
            <a:r>
              <a:rPr lang="en-US" altLang="ko-KR" sz="800" i="1" dirty="0" err="1">
                <a:solidFill>
                  <a:srgbClr val="AAAAAA"/>
                </a:solidFill>
              </a:rPr>
              <a:t>창업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이력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학력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경력</a:t>
            </a:r>
            <a:r>
              <a:rPr lang="en-US" altLang="ko-KR" sz="800" i="1" dirty="0">
                <a:solidFill>
                  <a:srgbClr val="AAAAAA"/>
                </a:solidFill>
              </a:rPr>
              <a:t> 등)는 </a:t>
            </a:r>
            <a:r>
              <a:rPr lang="en-US" altLang="ko-KR" sz="800" i="1" dirty="0" err="1">
                <a:solidFill>
                  <a:srgbClr val="AAAAAA"/>
                </a:solidFill>
              </a:rPr>
              <a:t>IR자료를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활용하세요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</p:txBody>
      </p:sp>
    </p:spTree>
    <p:extLst>
      <p:ext uri="{BB962C8B-B14F-4D97-AF65-F5344CB8AC3E}">
        <p14:creationId xmlns:p14="http://schemas.microsoft.com/office/powerpoint/2010/main" val="1442686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14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시장현황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경쟁분석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비즈니스 모델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사업화 로드맵은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IR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자료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별첨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를 활용하시기 바람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.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본 항목은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R&amp;D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결과물 중심의 사업화 계획을 기재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1279674"/>
            <a:ext cx="8691965" cy="3403967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6628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5-1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29756" y="995318"/>
              <a:ext cx="33405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개발결과물 활용방안 및 기대효과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13" name="Table 0">
            <a:extLst>
              <a:ext uri="{FF2B5EF4-FFF2-40B4-BE49-F238E27FC236}">
                <a16:creationId xmlns:a16="http://schemas.microsoft.com/office/drawing/2014/main" id="{493A9C44-9820-4366-A0C6-1650E341C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41065"/>
              </p:ext>
            </p:extLst>
          </p:nvPr>
        </p:nvGraphicFramePr>
        <p:xfrm>
          <a:off x="343779" y="2088606"/>
          <a:ext cx="8456441" cy="1333500"/>
        </p:xfrm>
        <a:graphic>
          <a:graphicData uri="http://schemas.openxmlformats.org/drawingml/2006/table">
            <a:tbl>
              <a:tblPr/>
              <a:tblGrid>
                <a:gridCol w="2353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주요성과물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활용분야 및 방안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4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기술적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경제적 기대 효과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24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6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/ 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글로벌 </a:t>
            </a:r>
            <a:r>
              <a:rPr lang="ko-KR" altLang="en-US" sz="16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작성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,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DCP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신청기업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미해당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15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818822"/>
            <a:ext cx="8691965" cy="4115128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7390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5</a:t>
              </a: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-2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42456" y="988968"/>
              <a:ext cx="44581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투자유치 현황 및 사업화 연계 계획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7" name="Text 15">
            <a:extLst>
              <a:ext uri="{FF2B5EF4-FFF2-40B4-BE49-F238E27FC236}">
                <a16:creationId xmlns:a16="http://schemas.microsoft.com/office/drawing/2014/main" id="{492E2100-EE1A-9B60-9C47-7ED87CC263A1}"/>
              </a:ext>
            </a:extLst>
          </p:cNvPr>
          <p:cNvSpPr/>
          <p:nvPr/>
        </p:nvSpPr>
        <p:spPr>
          <a:xfrm>
            <a:off x="358724" y="1261061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민간투자 유치 현황 및 사업화 연계 계획을 기재</a:t>
            </a: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213CB9A8-9094-67BE-9E6E-E275992DF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16937"/>
              </p:ext>
            </p:extLst>
          </p:nvPr>
        </p:nvGraphicFramePr>
        <p:xfrm>
          <a:off x="344658" y="1758358"/>
          <a:ext cx="8440617" cy="1150620"/>
        </p:xfrm>
        <a:graphic>
          <a:graphicData uri="http://schemas.openxmlformats.org/drawingml/2006/table">
            <a:tbl>
              <a:tblPr bandRow="1"/>
              <a:tblGrid>
                <a:gridCol w="205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52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30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운영사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명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투자금액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투자일자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투자단계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0,000,000,000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20XX.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endParaRPr lang="en-US" sz="900" i="1" dirty="0">
                        <a:solidFill>
                          <a:srgbClr val="1CBED8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sp>
        <p:nvSpPr>
          <p:cNvPr id="23" name="Text 8">
            <a:extLst>
              <a:ext uri="{FF2B5EF4-FFF2-40B4-BE49-F238E27FC236}">
                <a16:creationId xmlns:a16="http://schemas.microsoft.com/office/drawing/2014/main" id="{1B025110-C4A6-458B-935C-403B50B3F089}"/>
              </a:ext>
            </a:extLst>
          </p:cNvPr>
          <p:cNvSpPr/>
          <p:nvPr/>
        </p:nvSpPr>
        <p:spPr>
          <a:xfrm>
            <a:off x="258091" y="3102364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 err="1">
                <a:solidFill>
                  <a:srgbClr val="1B3A6B"/>
                </a:solidFill>
                <a:latin typeface="+mn-ea"/>
              </a:rPr>
              <a:t>운영사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 연계 계획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1F94524C-5E61-40B7-8981-CFAAF0CFACD7}"/>
              </a:ext>
            </a:extLst>
          </p:cNvPr>
          <p:cNvSpPr/>
          <p:nvPr/>
        </p:nvSpPr>
        <p:spPr>
          <a:xfrm>
            <a:off x="258091" y="1417080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투자유치 현황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1" name="Shape 26">
            <a:extLst>
              <a:ext uri="{FF2B5EF4-FFF2-40B4-BE49-F238E27FC236}">
                <a16:creationId xmlns:a16="http://schemas.microsoft.com/office/drawing/2014/main" id="{F933DC58-72D3-439D-AC1F-196B0B1B65C0}"/>
              </a:ext>
            </a:extLst>
          </p:cNvPr>
          <p:cNvSpPr/>
          <p:nvPr/>
        </p:nvSpPr>
        <p:spPr>
          <a:xfrm>
            <a:off x="358724" y="3486412"/>
            <a:ext cx="1881556" cy="1119654"/>
          </a:xfrm>
          <a:prstGeom prst="rect">
            <a:avLst/>
          </a:prstGeom>
          <a:solidFill>
            <a:srgbClr val="EEF3FA"/>
          </a:solidFill>
          <a:ln w="12700">
            <a:solidFill>
              <a:srgbClr val="D0D8E8"/>
            </a:solidFill>
            <a:prstDash val="solid"/>
          </a:ln>
        </p:spPr>
        <p:txBody>
          <a:bodyPr anchor="ctr"/>
          <a:lstStyle/>
          <a:p>
            <a:pPr algn="ctr"/>
            <a:r>
              <a:rPr lang="ko-KR" altLang="en-US" sz="1000" b="1" dirty="0" err="1">
                <a:solidFill>
                  <a:srgbClr val="1B3A6B"/>
                </a:solidFill>
                <a:latin typeface="+mn-ea"/>
              </a:rPr>
              <a:t>운영사</a:t>
            </a:r>
            <a:r>
              <a:rPr lang="ko-KR" altLang="en-US" sz="1000" b="1" dirty="0">
                <a:solidFill>
                  <a:srgbClr val="1B3A6B"/>
                </a:solidFill>
                <a:latin typeface="+mn-ea"/>
              </a:rPr>
              <a:t> 연계 지원계획</a:t>
            </a:r>
          </a:p>
        </p:txBody>
      </p:sp>
      <p:sp>
        <p:nvSpPr>
          <p:cNvPr id="25" name="Shape 28">
            <a:extLst>
              <a:ext uri="{FF2B5EF4-FFF2-40B4-BE49-F238E27FC236}">
                <a16:creationId xmlns:a16="http://schemas.microsoft.com/office/drawing/2014/main" id="{549C2D95-9CFF-4383-BA3C-AAB2F901A2A4}"/>
              </a:ext>
            </a:extLst>
          </p:cNvPr>
          <p:cNvSpPr/>
          <p:nvPr/>
        </p:nvSpPr>
        <p:spPr>
          <a:xfrm>
            <a:off x="2240280" y="3486412"/>
            <a:ext cx="6544995" cy="1119653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</p:spPr>
      </p:sp>
      <p:sp>
        <p:nvSpPr>
          <p:cNvPr id="26" name="Text 9">
            <a:extLst>
              <a:ext uri="{FF2B5EF4-FFF2-40B4-BE49-F238E27FC236}">
                <a16:creationId xmlns:a16="http://schemas.microsoft.com/office/drawing/2014/main" id="{873907B1-96B9-428C-AEFE-4464545F5C35}"/>
              </a:ext>
            </a:extLst>
          </p:cNvPr>
          <p:cNvSpPr/>
          <p:nvPr/>
        </p:nvSpPr>
        <p:spPr>
          <a:xfrm>
            <a:off x="2387106" y="3427091"/>
            <a:ext cx="4366392" cy="116928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1000" dirty="0">
                <a:latin typeface="+mn-ea"/>
              </a:rPr>
              <a:t>(1) </a:t>
            </a:r>
            <a:r>
              <a:rPr lang="ko-KR" altLang="en-US" sz="1000" dirty="0" err="1">
                <a:latin typeface="+mn-ea"/>
              </a:rPr>
              <a:t>운영사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 err="1">
                <a:latin typeface="+mn-ea"/>
              </a:rPr>
              <a:t>투자사</a:t>
            </a:r>
            <a:r>
              <a:rPr lang="en-US" altLang="ko-KR" sz="1000" dirty="0">
                <a:latin typeface="+mn-ea"/>
              </a:rPr>
              <a:t>)</a:t>
            </a:r>
            <a:r>
              <a:rPr lang="ko-KR" altLang="en-US" sz="1000" dirty="0">
                <a:latin typeface="+mn-ea"/>
              </a:rPr>
              <a:t> 연계지원 계획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내용을 입력하세요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(2) </a:t>
            </a:r>
            <a:r>
              <a:rPr lang="ko-KR" altLang="en-US" sz="1000" dirty="0" err="1">
                <a:latin typeface="+mn-ea"/>
              </a:rPr>
              <a:t>운영사</a:t>
            </a:r>
            <a:r>
              <a:rPr lang="ko-KR" altLang="en-US" sz="1000" dirty="0">
                <a:latin typeface="+mn-ea"/>
              </a:rPr>
              <a:t> 컨소시엄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기업성장 지원기관</a:t>
            </a:r>
            <a:r>
              <a:rPr lang="en-US" altLang="ko-KR" sz="1000" dirty="0">
                <a:latin typeface="+mn-ea"/>
              </a:rPr>
              <a:t>)</a:t>
            </a:r>
            <a:r>
              <a:rPr lang="ko-KR" altLang="en-US" sz="1000" dirty="0">
                <a:latin typeface="+mn-ea"/>
              </a:rPr>
              <a:t> 스케일업 계획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내용을 입력하세요</a:t>
            </a:r>
            <a:r>
              <a:rPr lang="en-US" altLang="ko-KR" sz="10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9572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(DCP 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신청기업 작성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,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/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글로벌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미해당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16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863559"/>
            <a:ext cx="8691965" cy="4070391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7390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5</a:t>
              </a: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-2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42456" y="988968"/>
              <a:ext cx="44581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투자유치 현황 및 사업화 연계 계획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7" name="Text 15">
            <a:extLst>
              <a:ext uri="{FF2B5EF4-FFF2-40B4-BE49-F238E27FC236}">
                <a16:creationId xmlns:a16="http://schemas.microsoft.com/office/drawing/2014/main" id="{492E2100-EE1A-9B60-9C47-7ED87CC263A1}"/>
              </a:ext>
            </a:extLst>
          </p:cNvPr>
          <p:cNvSpPr/>
          <p:nvPr/>
        </p:nvSpPr>
        <p:spPr>
          <a:xfrm>
            <a:off x="358724" y="1305483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민간투자 유치 현황 및 사업화 연계 계획을 기재</a:t>
            </a: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213CB9A8-9094-67BE-9E6E-E275992DF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703332"/>
              </p:ext>
            </p:extLst>
          </p:nvPr>
        </p:nvGraphicFramePr>
        <p:xfrm>
          <a:off x="344658" y="1821266"/>
          <a:ext cx="8440617" cy="1150620"/>
        </p:xfrm>
        <a:graphic>
          <a:graphicData uri="http://schemas.openxmlformats.org/drawingml/2006/table">
            <a:tbl>
              <a:tblPr bandRow="1"/>
              <a:tblGrid>
                <a:gridCol w="205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52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30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운영사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명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투자금액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투자일자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투자단계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0,000,000,000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20XX.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endParaRPr lang="en-US" sz="900" i="1" dirty="0">
                        <a:solidFill>
                          <a:srgbClr val="1CBED8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graphicFrame>
        <p:nvGraphicFramePr>
          <p:cNvPr id="22" name="Table 0">
            <a:extLst>
              <a:ext uri="{FF2B5EF4-FFF2-40B4-BE49-F238E27FC236}">
                <a16:creationId xmlns:a16="http://schemas.microsoft.com/office/drawing/2014/main" id="{A825E89A-8F62-4AD5-850C-AC5364738F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995913"/>
              </p:ext>
            </p:extLst>
          </p:nvPr>
        </p:nvGraphicFramePr>
        <p:xfrm>
          <a:off x="327776" y="3460615"/>
          <a:ext cx="8456441" cy="1201886"/>
        </p:xfrm>
        <a:graphic>
          <a:graphicData uri="http://schemas.openxmlformats.org/drawingml/2006/table">
            <a:tbl>
              <a:tblPr/>
              <a:tblGrid>
                <a:gridCol w="216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5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0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kern="1200" dirty="0">
                          <a:solidFill>
                            <a:srgbClr val="1B3A6B"/>
                          </a:solidFill>
                          <a:latin typeface="+mn-ea"/>
                          <a:ea typeface="+mn-ea"/>
                          <a:cs typeface="+mn-cs"/>
                        </a:rPr>
                        <a:t>협력대상 기관 및 국가</a:t>
                      </a:r>
                      <a:endParaRPr lang="en-US" sz="900" b="1" kern="1200" dirty="0">
                        <a:solidFill>
                          <a:srgbClr val="1B3A6B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협력분야 및 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보유 협력 인프라 현황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6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기술개발 시너지 및 기대효과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" name="Text 8">
            <a:extLst>
              <a:ext uri="{FF2B5EF4-FFF2-40B4-BE49-F238E27FC236}">
                <a16:creationId xmlns:a16="http://schemas.microsoft.com/office/drawing/2014/main" id="{1B025110-C4A6-458B-935C-403B50B3F089}"/>
              </a:ext>
            </a:extLst>
          </p:cNvPr>
          <p:cNvSpPr/>
          <p:nvPr/>
        </p:nvSpPr>
        <p:spPr>
          <a:xfrm>
            <a:off x="258091" y="3076567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해외 선도기관 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R&amp;D 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협력방안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1F94524C-5E61-40B7-8981-CFAAF0CFACD7}"/>
              </a:ext>
            </a:extLst>
          </p:cNvPr>
          <p:cNvSpPr/>
          <p:nvPr/>
        </p:nvSpPr>
        <p:spPr>
          <a:xfrm>
            <a:off x="258091" y="1461502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투자유치 현황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602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5"/>
          <p:cNvSpPr/>
          <p:nvPr/>
        </p:nvSpPr>
        <p:spPr>
          <a:xfrm>
            <a:off x="548640" y="798856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500" spc="-150" dirty="0">
                <a:latin typeface="HY견고딕" panose="02030600000101010101" pitchFamily="18" charset="-127"/>
                <a:ea typeface="HY견고딕" panose="02030600000101010101" pitchFamily="18" charset="-127"/>
                <a:cs typeface="Malgun Gothic Semilight" panose="020B0502040204020203" pitchFamily="50" charset="-127"/>
              </a:rPr>
              <a:t>연구개발계획서</a:t>
            </a:r>
          </a:p>
        </p:txBody>
      </p:sp>
      <p:sp>
        <p:nvSpPr>
          <p:cNvPr id="10" name="Shape 8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제    번    호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2743200" y="251108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2834640" y="251108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en-US" sz="1000" dirty="0" err="1">
                <a:latin typeface="+mn-ea"/>
                <a:cs typeface="Malgun Gothic Semilight" panose="020B0502040204020203" pitchFamily="50" charset="-127"/>
              </a:rPr>
              <a:t>과제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번호를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기재하세요 )</a:t>
            </a:r>
          </a:p>
        </p:txBody>
      </p:sp>
      <p:sp>
        <p:nvSpPr>
          <p:cNvPr id="14" name="Shape 12"/>
          <p:cNvSpPr/>
          <p:nvPr/>
        </p:nvSpPr>
        <p:spPr>
          <a:xfrm>
            <a:off x="1097280" y="2895129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097280" y="2895129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운       영       사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2743200" y="2895129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834640" y="2895129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운영사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명 )</a:t>
            </a:r>
          </a:p>
        </p:txBody>
      </p:sp>
      <p:sp>
        <p:nvSpPr>
          <p:cNvPr id="18" name="Shape 16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 b="1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주관연구개발기관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743200" y="3279177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834640" y="3279177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기관명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  <p:sp>
        <p:nvSpPr>
          <p:cNvPr id="22" name="Shape 20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연 구 개 발 기 간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2743200" y="3663225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834640" y="3663225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20   .   .   .  ~  20   .   .   .</a:t>
            </a:r>
          </a:p>
        </p:txBody>
      </p:sp>
      <p:sp>
        <p:nvSpPr>
          <p:cNvPr id="26" name="Shape 24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정  부  지  원  금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2743200" y="404727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2834640" y="404727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( 00,000,000원 )</a:t>
            </a:r>
          </a:p>
        </p:txBody>
      </p:sp>
      <p:sp>
        <p:nvSpPr>
          <p:cNvPr id="30" name="Text 28"/>
          <p:cNvSpPr/>
          <p:nvPr/>
        </p:nvSpPr>
        <p:spPr>
          <a:xfrm>
            <a:off x="1828800" y="4477041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작 성 일   :    2026  년       월       일</a:t>
            </a:r>
          </a:p>
        </p:txBody>
      </p:sp>
      <p:pic>
        <p:nvPicPr>
          <p:cNvPr id="32" name="그림 31" descr="텍스트, 폰트, 로고, 그래픽이(가) 표시된 사진&#10;&#10;자동 생성된 설명">
            <a:extLst>
              <a:ext uri="{FF2B5EF4-FFF2-40B4-BE49-F238E27FC236}">
                <a16:creationId xmlns:a16="http://schemas.microsoft.com/office/drawing/2014/main" id="{4297AE77-6FA1-3370-3AE6-DB4599E2F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53" b="89937" l="9517" r="89972">
                        <a14:foregroundMark x1="9517" y1="43606" x2="9517" y2="43606"/>
                        <a14:foregroundMark x1="33658" y1="34801" x2="33658" y2="34801"/>
                        <a14:foregroundMark x1="33658" y1="47379" x2="33658" y2="47379"/>
                        <a14:foregroundMark x1="33658" y1="48428" x2="33658" y2="48428"/>
                        <a14:foregroundMark x1="42061" y1="33753" x2="42061" y2="33753"/>
                        <a14:foregroundMark x1="33565" y1="51572" x2="33565" y2="51572"/>
                        <a14:foregroundMark x1="33565" y1="51572" x2="33565" y2="51572"/>
                        <a14:foregroundMark x1="34819" y1="57442" x2="34819" y2="57442"/>
                        <a14:foregroundMark x1="35887" y1="49476" x2="35887" y2="49476"/>
                        <a14:foregroundMark x1="42061" y1="37317" x2="42061" y2="37317"/>
                        <a14:foregroundMark x1="42433" y1="58910" x2="42433" y2="58910"/>
                        <a14:foregroundMark x1="42201" y1="64780" x2="42201" y2="64780"/>
                        <a14:foregroundMark x1="50464" y1="44864" x2="50464" y2="44864"/>
                        <a14:foregroundMark x1="52693" y1="40042" x2="52693" y2="40042"/>
                        <a14:foregroundMark x1="54318" y1="35849" x2="54318" y2="35849"/>
                        <a14:foregroundMark x1="48839" y1="64780" x2="48839" y2="64780"/>
                        <a14:foregroundMark x1="54457" y1="40461" x2="54457" y2="40461"/>
                        <a14:foregroundMark x1="50464" y1="45283" x2="50464" y2="45283"/>
                        <a14:foregroundMark x1="48050" y1="41090" x2="48050" y2="41090"/>
                        <a14:foregroundMark x1="58542" y1="40042" x2="58542" y2="40042"/>
                        <a14:foregroundMark x1="58403" y1="37945" x2="58403" y2="37945"/>
                        <a14:foregroundMark x1="62488" y1="50105" x2="62488" y2="50105"/>
                        <a14:foregroundMark x1="62721" y1="44864" x2="62721" y2="44864"/>
                        <a14:foregroundMark x1="68106" y1="38994" x2="68106" y2="38994"/>
                        <a14:foregroundMark x1="71634" y1="37945" x2="71634" y2="37945"/>
                        <a14:foregroundMark x1="71263" y1="54717" x2="71263" y2="54717"/>
                        <a14:foregroundMark x1="77205" y1="38994" x2="77205" y2="38994"/>
                        <a14:foregroundMark x1="75023" y1="46331" x2="75023" y2="46331"/>
                        <a14:foregroundMark x1="80594" y1="36268" x2="80594" y2="36268"/>
                        <a14:foregroundMark x1="80130" y1="54717" x2="80130" y2="54717"/>
                        <a14:foregroundMark x1="80130" y1="58491" x2="80130" y2="58491"/>
                        <a14:foregroundMark x1="88533" y1="36897" x2="88533" y2="36897"/>
                        <a14:foregroundMark x1="86212" y1="59539" x2="86212" y2="59539"/>
                        <a14:backgroundMark x1="16527" y1="36268" x2="16527" y2="36268"/>
                        <a14:backgroundMark x1="75720" y1="39413" x2="75720" y2="39413"/>
                        <a14:backgroundMark x1="78644" y1="61635" x2="78644" y2="616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666" y="222757"/>
            <a:ext cx="1355821" cy="300244"/>
          </a:xfrm>
          <a:prstGeom prst="rect">
            <a:avLst/>
          </a:prstGeom>
        </p:spPr>
      </p:pic>
      <p:grpSp>
        <p:nvGrpSpPr>
          <p:cNvPr id="37" name="그룹 36">
            <a:extLst>
              <a:ext uri="{FF2B5EF4-FFF2-40B4-BE49-F238E27FC236}">
                <a16:creationId xmlns:a16="http://schemas.microsoft.com/office/drawing/2014/main" id="{CFE0464B-443C-F2DB-9539-6E20D7CD1B8D}"/>
              </a:ext>
            </a:extLst>
          </p:cNvPr>
          <p:cNvGrpSpPr/>
          <p:nvPr/>
        </p:nvGrpSpPr>
        <p:grpSpPr>
          <a:xfrm>
            <a:off x="1491602" y="223797"/>
            <a:ext cx="1514054" cy="299204"/>
            <a:chOff x="1503177" y="186277"/>
            <a:chExt cx="1514054" cy="299204"/>
          </a:xfrm>
        </p:grpSpPr>
        <p:pic>
          <p:nvPicPr>
            <p:cNvPr id="34" name="그림 33" descr="텍스트, 폰트, 로고, 그래픽이(가) 표시된 사진&#10;&#10;자동 생성된 설명">
              <a:extLst>
                <a:ext uri="{FF2B5EF4-FFF2-40B4-BE49-F238E27FC236}">
                  <a16:creationId xmlns:a16="http://schemas.microsoft.com/office/drawing/2014/main" id="{03218FD9-CC88-37A4-82FB-3BC9638182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6824" b="63700" l="14860" r="86602">
                          <a14:foregroundMark x1="14860" y1="48342" x2="14860" y2="48342"/>
                          <a14:foregroundMark x1="19488" y1="48168" x2="19488" y2="48168"/>
                          <a14:foregroundMark x1="22655" y1="36998" x2="22655" y2="36998"/>
                          <a14:foregroundMark x1="23143" y1="63700" x2="23143" y2="63700"/>
                          <a14:foregroundMark x1="23752" y1="48866" x2="23752" y2="48866"/>
                          <a14:foregroundMark x1="28624" y1="50436" x2="28624" y2="50436"/>
                          <a14:foregroundMark x1="40073" y1="47469" x2="40073" y2="47469"/>
                          <a14:foregroundMark x1="40317" y1="47818" x2="40317" y2="47818"/>
                          <a14:foregroundMark x1="41291" y1="49040" x2="41291" y2="49040"/>
                          <a14:foregroundMark x1="39099" y1="49040" x2="39099" y2="49040"/>
                          <a14:foregroundMark x1="40195" y1="51134" x2="40195" y2="51134"/>
                          <a14:foregroundMark x1="44336" y1="52531" x2="44336" y2="52531"/>
                          <a14:foregroundMark x1="44702" y1="48342" x2="44702" y2="48342"/>
                          <a14:foregroundMark x1="49086" y1="48342" x2="49086" y2="48342"/>
                          <a14:foregroundMark x1="50548" y1="47295" x2="50548" y2="47295"/>
                          <a14:foregroundMark x1="48234" y1="47644" x2="48234" y2="47644"/>
                          <a14:foregroundMark x1="53471" y1="48866" x2="53471" y2="48866"/>
                          <a14:foregroundMark x1="57978" y1="49040" x2="57978" y2="49040"/>
                          <a14:foregroundMark x1="59683" y1="47644" x2="59683" y2="47644"/>
                          <a14:foregroundMark x1="62485" y1="47644" x2="62485" y2="47644"/>
                          <a14:foregroundMark x1="62485" y1="50960" x2="62485" y2="50960"/>
                          <a14:foregroundMark x1="68331" y1="49040" x2="68331" y2="49040"/>
                          <a14:foregroundMark x1="67600" y1="51483" x2="67600" y2="51483"/>
                          <a14:foregroundMark x1="70158" y1="49040" x2="70158" y2="49040"/>
                          <a14:foregroundMark x1="71498" y1="52356" x2="71498" y2="52356"/>
                          <a14:foregroundMark x1="75274" y1="48168" x2="75274" y2="48168"/>
                          <a14:foregroundMark x1="75396" y1="53752" x2="75396" y2="53752"/>
                          <a14:foregroundMark x1="77588" y1="49040" x2="77588" y2="49040"/>
                          <a14:foregroundMark x1="80268" y1="47120" x2="80268" y2="47120"/>
                          <a14:foregroundMark x1="81242" y1="50785" x2="81242" y2="50785"/>
                          <a14:foregroundMark x1="84166" y1="47295" x2="84166" y2="47295"/>
                          <a14:foregroundMark x1="86602" y1="51134" x2="86602" y2="51134"/>
                          <a14:foregroundMark x1="84409" y1="53054" x2="84409" y2="53054"/>
                          <a14:foregroundMark x1="66017" y1="47644" x2="66017" y2="47644"/>
                          <a14:foregroundMark x1="52619" y1="52356" x2="52619" y2="52356"/>
                          <a14:backgroundMark x1="40195" y1="52705" x2="40195" y2="52705"/>
                          <a14:backgroundMark x1="52862" y1="48866" x2="52862" y2="48866"/>
                          <a14:backgroundMark x1="53715" y1="53229" x2="53715" y2="53229"/>
                          <a14:backgroundMark x1="67600" y1="53229" x2="67600" y2="53229"/>
                          <a14:backgroundMark x1="71011" y1="49389" x2="71011" y2="49389"/>
                          <a14:backgroundMark x1="84531" y1="47993" x2="84531" y2="47993"/>
                          <a14:backgroundMark x1="80512" y1="52531" x2="80512" y2="52531"/>
                          <a14:backgroundMark x1="80633" y1="48691" x2="80633" y2="48691"/>
                        </a14:backgroundRemoval>
                      </a14:imgEffect>
                    </a14:imgLayer>
                  </a14:imgProps>
                </a:ext>
              </a:extLst>
            </a:blip>
            <a:srcRect l="11813" t="34963" r="63178" b="33511"/>
            <a:stretch/>
          </p:blipFill>
          <p:spPr>
            <a:xfrm>
              <a:off x="1503177" y="186277"/>
              <a:ext cx="340090" cy="299204"/>
            </a:xfrm>
            <a:prstGeom prst="rect">
              <a:avLst/>
            </a:prstGeom>
          </p:spPr>
        </p:pic>
        <p:pic>
          <p:nvPicPr>
            <p:cNvPr id="35" name="그림 34" descr="텍스트, 폰트, 로고, 그래픽이(가) 표시된 사진&#10;&#10;자동 생성된 설명">
              <a:extLst>
                <a:ext uri="{FF2B5EF4-FFF2-40B4-BE49-F238E27FC236}">
                  <a16:creationId xmlns:a16="http://schemas.microsoft.com/office/drawing/2014/main" id="{6CE20AFC-B5C1-1634-E1D2-5B5F1420EC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6824" b="63700" l="14860" r="86602">
                          <a14:foregroundMark x1="14860" y1="48342" x2="14860" y2="48342"/>
                          <a14:foregroundMark x1="19488" y1="48168" x2="19488" y2="48168"/>
                          <a14:foregroundMark x1="22655" y1="36998" x2="22655" y2="36998"/>
                          <a14:foregroundMark x1="23143" y1="63700" x2="23143" y2="63700"/>
                          <a14:foregroundMark x1="23752" y1="48866" x2="23752" y2="48866"/>
                          <a14:foregroundMark x1="28624" y1="50436" x2="28624" y2="50436"/>
                          <a14:foregroundMark x1="40073" y1="47469" x2="40073" y2="47469"/>
                          <a14:foregroundMark x1="40317" y1="47818" x2="40317" y2="47818"/>
                          <a14:foregroundMark x1="41291" y1="49040" x2="41291" y2="49040"/>
                          <a14:foregroundMark x1="39099" y1="49040" x2="39099" y2="49040"/>
                          <a14:foregroundMark x1="40195" y1="51134" x2="40195" y2="51134"/>
                          <a14:foregroundMark x1="44336" y1="52531" x2="44336" y2="52531"/>
                          <a14:foregroundMark x1="44702" y1="48342" x2="44702" y2="48342"/>
                          <a14:foregroundMark x1="49086" y1="48342" x2="49086" y2="48342"/>
                          <a14:foregroundMark x1="50548" y1="47295" x2="50548" y2="47295"/>
                          <a14:foregroundMark x1="48234" y1="47644" x2="48234" y2="47644"/>
                          <a14:foregroundMark x1="53471" y1="48866" x2="53471" y2="48866"/>
                          <a14:foregroundMark x1="57978" y1="49040" x2="57978" y2="49040"/>
                          <a14:foregroundMark x1="59683" y1="47644" x2="59683" y2="47644"/>
                          <a14:foregroundMark x1="62485" y1="47644" x2="62485" y2="47644"/>
                          <a14:foregroundMark x1="62485" y1="50960" x2="62485" y2="50960"/>
                          <a14:foregroundMark x1="68331" y1="49040" x2="68331" y2="49040"/>
                          <a14:foregroundMark x1="67600" y1="51483" x2="67600" y2="51483"/>
                          <a14:foregroundMark x1="70158" y1="49040" x2="70158" y2="49040"/>
                          <a14:foregroundMark x1="71498" y1="52356" x2="71498" y2="52356"/>
                          <a14:foregroundMark x1="75274" y1="48168" x2="75274" y2="48168"/>
                          <a14:foregroundMark x1="75396" y1="53752" x2="75396" y2="53752"/>
                          <a14:foregroundMark x1="77588" y1="49040" x2="77588" y2="49040"/>
                          <a14:foregroundMark x1="80268" y1="47120" x2="80268" y2="47120"/>
                          <a14:foregroundMark x1="81242" y1="50785" x2="81242" y2="50785"/>
                          <a14:foregroundMark x1="84166" y1="47295" x2="84166" y2="47295"/>
                          <a14:foregroundMark x1="86602" y1="51134" x2="86602" y2="51134"/>
                          <a14:foregroundMark x1="84409" y1="53054" x2="84409" y2="53054"/>
                          <a14:foregroundMark x1="66017" y1="47644" x2="66017" y2="47644"/>
                          <a14:foregroundMark x1="52619" y1="52356" x2="52619" y2="52356"/>
                          <a14:backgroundMark x1="40195" y1="52705" x2="40195" y2="52705"/>
                          <a14:backgroundMark x1="52862" y1="48866" x2="52862" y2="48866"/>
                          <a14:backgroundMark x1="53715" y1="53229" x2="53715" y2="53229"/>
                          <a14:backgroundMark x1="67600" y1="53229" x2="67600" y2="53229"/>
                          <a14:backgroundMark x1="71011" y1="49389" x2="71011" y2="49389"/>
                          <a14:backgroundMark x1="84531" y1="47993" x2="84531" y2="47993"/>
                          <a14:backgroundMark x1="80512" y1="52531" x2="80512" y2="52531"/>
                          <a14:backgroundMark x1="80633" y1="48691" x2="80633" y2="48691"/>
                        </a14:backgroundRemoval>
                      </a14:imgEffect>
                    </a14:imgLayer>
                  </a14:imgProps>
                </a:ext>
              </a:extLst>
            </a:blip>
            <a:srcRect l="36850" t="44415" r="11673" b="43921"/>
            <a:stretch/>
          </p:blipFill>
          <p:spPr>
            <a:xfrm>
              <a:off x="1828800" y="236219"/>
              <a:ext cx="1188431" cy="187961"/>
            </a:xfrm>
            <a:prstGeom prst="rect">
              <a:avLst/>
            </a:prstGeom>
          </p:spPr>
        </p:pic>
      </p:grpSp>
      <p:pic>
        <p:nvPicPr>
          <p:cNvPr id="36" name="그림 35" descr="텍스트, 폰트, 그래픽, 로고이(가) 표시된 사진&#10;&#10;자동 생성된 설명">
            <a:extLst>
              <a:ext uri="{FF2B5EF4-FFF2-40B4-BE49-F238E27FC236}">
                <a16:creationId xmlns:a16="http://schemas.microsoft.com/office/drawing/2014/main" id="{B8D95587-7AB2-B021-303B-BE62B14D21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27" t="15681" r="2152" b="13770"/>
          <a:stretch/>
        </p:blipFill>
        <p:spPr>
          <a:xfrm>
            <a:off x="7629248" y="182206"/>
            <a:ext cx="1256376" cy="447225"/>
          </a:xfrm>
          <a:prstGeom prst="rect">
            <a:avLst/>
          </a:prstGeom>
        </p:spPr>
      </p:pic>
      <p:sp>
        <p:nvSpPr>
          <p:cNvPr id="38" name="Shape 8">
            <a:extLst>
              <a:ext uri="{FF2B5EF4-FFF2-40B4-BE49-F238E27FC236}">
                <a16:creationId xmlns:a16="http://schemas.microsoft.com/office/drawing/2014/main" id="{D66427A7-7893-E1AB-241B-966E3A682BDB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39" name="Text 9">
            <a:extLst>
              <a:ext uri="{FF2B5EF4-FFF2-40B4-BE49-F238E27FC236}">
                <a16:creationId xmlns:a16="http://schemas.microsoft.com/office/drawing/2014/main" id="{775CB51E-B133-368F-866F-C10EFDFAA7E8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   제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0" name="Shape 10">
            <a:extLst>
              <a:ext uri="{FF2B5EF4-FFF2-40B4-BE49-F238E27FC236}">
                <a16:creationId xmlns:a16="http://schemas.microsoft.com/office/drawing/2014/main" id="{E9F9B145-1E01-F72D-3E6A-EAD600CCD9BE}"/>
              </a:ext>
            </a:extLst>
          </p:cNvPr>
          <p:cNvSpPr/>
          <p:nvPr/>
        </p:nvSpPr>
        <p:spPr>
          <a:xfrm>
            <a:off x="2743200" y="212703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1" name="Text 11">
            <a:extLst>
              <a:ext uri="{FF2B5EF4-FFF2-40B4-BE49-F238E27FC236}">
                <a16:creationId xmlns:a16="http://schemas.microsoft.com/office/drawing/2014/main" id="{C784398E-C3BE-F40E-CAFE-FB57922D5D2E}"/>
              </a:ext>
            </a:extLst>
          </p:cNvPr>
          <p:cNvSpPr/>
          <p:nvPr/>
        </p:nvSpPr>
        <p:spPr>
          <a:xfrm>
            <a:off x="2834640" y="212703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과제명을 기재하세요 )</a:t>
            </a:r>
          </a:p>
        </p:txBody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2F34C56E-D957-4199-9CB2-524449F95327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5" name="Text 9">
            <a:extLst>
              <a:ext uri="{FF2B5EF4-FFF2-40B4-BE49-F238E27FC236}">
                <a16:creationId xmlns:a16="http://schemas.microsoft.com/office/drawing/2014/main" id="{E7962B08-1869-420E-A6BB-E32952418D5F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사       업 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6" name="Shape 10">
            <a:extLst>
              <a:ext uri="{FF2B5EF4-FFF2-40B4-BE49-F238E27FC236}">
                <a16:creationId xmlns:a16="http://schemas.microsoft.com/office/drawing/2014/main" id="{775A9BF4-0189-4F8E-A03F-BB7945B78E95}"/>
              </a:ext>
            </a:extLst>
          </p:cNvPr>
          <p:cNvSpPr/>
          <p:nvPr/>
        </p:nvSpPr>
        <p:spPr>
          <a:xfrm>
            <a:off x="2743200" y="176051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7" name="Text 11">
            <a:extLst>
              <a:ext uri="{FF2B5EF4-FFF2-40B4-BE49-F238E27FC236}">
                <a16:creationId xmlns:a16="http://schemas.microsoft.com/office/drawing/2014/main" id="{CFC3EC4A-3FCC-4009-98A4-A29460BABF4C}"/>
              </a:ext>
            </a:extLst>
          </p:cNvPr>
          <p:cNvSpPr/>
          <p:nvPr/>
        </p:nvSpPr>
        <p:spPr>
          <a:xfrm>
            <a:off x="2834640" y="176051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또는 글로벌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딥테크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챌린지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프로젝트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(DCP)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중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택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6.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 안전 및 보안조치 이행계획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당초 입력 시에는 선택 사항이며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협약 후 필수 제출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17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안전과 보안에 해당사항이 없는 경우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 err="1">
                  <a:solidFill>
                    <a:srgbClr val="888888"/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으로 기재</a:t>
              </a:r>
              <a:endParaRPr lang="ko-KR" altLang="en-US" sz="85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275261"/>
            <a:ext cx="8691965" cy="1102180"/>
            <a:chOff x="232115" y="950282"/>
            <a:chExt cx="8691965" cy="1102180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안전조치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CB21BF92-F1F6-13A5-97ED-E05F1C194BB6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CA85C13-1DD7-A6E1-944F-A65A2A6C0645}"/>
              </a:ext>
            </a:extLst>
          </p:cNvPr>
          <p:cNvGrpSpPr/>
          <p:nvPr/>
        </p:nvGrpSpPr>
        <p:grpSpPr>
          <a:xfrm>
            <a:off x="232115" y="3713237"/>
            <a:ext cx="8691965" cy="1102180"/>
            <a:chOff x="232115" y="950282"/>
            <a:chExt cx="8691965" cy="1102180"/>
          </a:xfrm>
        </p:grpSpPr>
        <p:sp>
          <p:nvSpPr>
            <p:cNvPr id="23" name="Shape 5">
              <a:extLst>
                <a:ext uri="{FF2B5EF4-FFF2-40B4-BE49-F238E27FC236}">
                  <a16:creationId xmlns:a16="http://schemas.microsoft.com/office/drawing/2014/main" id="{46792BC1-7EC0-B1C4-4F47-5ACC3681AD1B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BFB7C032-649C-624A-12CD-8C1F29F0EB55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3)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5" name="Text 8">
              <a:extLst>
                <a:ext uri="{FF2B5EF4-FFF2-40B4-BE49-F238E27FC236}">
                  <a16:creationId xmlns:a16="http://schemas.microsoft.com/office/drawing/2014/main" id="{BC9A8400-4642-1E2E-B599-434E6611BD5D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그 밖의 조치사항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BB22C711-3712-FAAD-6A6C-2F089C3908EB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489C1C0D-8DAB-925B-23DD-58F3EE18B05F}"/>
              </a:ext>
            </a:extLst>
          </p:cNvPr>
          <p:cNvGrpSpPr/>
          <p:nvPr/>
        </p:nvGrpSpPr>
        <p:grpSpPr>
          <a:xfrm>
            <a:off x="232115" y="2493664"/>
            <a:ext cx="8691965" cy="1102180"/>
            <a:chOff x="232115" y="950282"/>
            <a:chExt cx="8691965" cy="1102180"/>
          </a:xfrm>
        </p:grpSpPr>
        <p:sp>
          <p:nvSpPr>
            <p:cNvPr id="33" name="Shape 5">
              <a:extLst>
                <a:ext uri="{FF2B5EF4-FFF2-40B4-BE49-F238E27FC236}">
                  <a16:creationId xmlns:a16="http://schemas.microsoft.com/office/drawing/2014/main" id="{70F2584F-6B24-5780-5DD4-0A3BD3978DFA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34" name="Text 7">
              <a:extLst>
                <a:ext uri="{FF2B5EF4-FFF2-40B4-BE49-F238E27FC236}">
                  <a16:creationId xmlns:a16="http://schemas.microsoft.com/office/drawing/2014/main" id="{5D9D91F8-BFE1-E977-D2F0-ACF0F7963D84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35" name="Text 8">
              <a:extLst>
                <a:ext uri="{FF2B5EF4-FFF2-40B4-BE49-F238E27FC236}">
                  <a16:creationId xmlns:a16="http://schemas.microsoft.com/office/drawing/2014/main" id="{FD529C9A-BD4B-47D5-0012-8B81E45FAB70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보안조치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36" name="Text 9">
              <a:extLst>
                <a:ext uri="{FF2B5EF4-FFF2-40B4-BE49-F238E27FC236}">
                  <a16:creationId xmlns:a16="http://schemas.microsoft.com/office/drawing/2014/main" id="{16A1729E-1CE4-682C-2626-657E81778553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627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823550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-1)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연구시설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장비 구축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AC92F43-4746-E9DA-7708-10E68F32A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4594"/>
              </p:ext>
            </p:extLst>
          </p:nvPr>
        </p:nvGraphicFramePr>
        <p:xfrm>
          <a:off x="358724" y="1641032"/>
          <a:ext cx="8456441" cy="1237960"/>
        </p:xfrm>
        <a:graphic>
          <a:graphicData uri="http://schemas.openxmlformats.org/drawingml/2006/table">
            <a:tbl>
              <a:tblPr/>
              <a:tblGrid>
                <a:gridCol w="1223316">
                  <a:extLst>
                    <a:ext uri="{9D8B030D-6E8A-4147-A177-3AD203B41FA5}">
                      <a16:colId xmlns:a16="http://schemas.microsoft.com/office/drawing/2014/main" val="2265371637"/>
                    </a:ext>
                  </a:extLst>
                </a:gridCol>
                <a:gridCol w="1382902">
                  <a:extLst>
                    <a:ext uri="{9D8B030D-6E8A-4147-A177-3AD203B41FA5}">
                      <a16:colId xmlns:a16="http://schemas.microsoft.com/office/drawing/2014/main" val="2451145930"/>
                    </a:ext>
                  </a:extLst>
                </a:gridCol>
                <a:gridCol w="805200">
                  <a:extLst>
                    <a:ext uri="{9D8B030D-6E8A-4147-A177-3AD203B41FA5}">
                      <a16:colId xmlns:a16="http://schemas.microsoft.com/office/drawing/2014/main" val="3748779208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3356615638"/>
                    </a:ext>
                  </a:extLst>
                </a:gridCol>
                <a:gridCol w="654148">
                  <a:extLst>
                    <a:ext uri="{9D8B030D-6E8A-4147-A177-3AD203B41FA5}">
                      <a16:colId xmlns:a16="http://schemas.microsoft.com/office/drawing/2014/main" val="2337060576"/>
                    </a:ext>
                  </a:extLst>
                </a:gridCol>
                <a:gridCol w="446647">
                  <a:extLst>
                    <a:ext uri="{9D8B030D-6E8A-4147-A177-3AD203B41FA5}">
                      <a16:colId xmlns:a16="http://schemas.microsoft.com/office/drawing/2014/main" val="3428318297"/>
                    </a:ext>
                  </a:extLst>
                </a:gridCol>
                <a:gridCol w="995291">
                  <a:extLst>
                    <a:ext uri="{9D8B030D-6E8A-4147-A177-3AD203B41FA5}">
                      <a16:colId xmlns:a16="http://schemas.microsoft.com/office/drawing/2014/main" val="1868449970"/>
                    </a:ext>
                  </a:extLst>
                </a:gridCol>
                <a:gridCol w="919381">
                  <a:extLst>
                    <a:ext uri="{9D8B030D-6E8A-4147-A177-3AD203B41FA5}">
                      <a16:colId xmlns:a16="http://schemas.microsoft.com/office/drawing/2014/main" val="820468804"/>
                    </a:ext>
                  </a:extLst>
                </a:gridCol>
                <a:gridCol w="904141">
                  <a:extLst>
                    <a:ext uri="{9D8B030D-6E8A-4147-A177-3AD203B41FA5}">
                      <a16:colId xmlns:a16="http://schemas.microsoft.com/office/drawing/2014/main" val="3372956215"/>
                    </a:ext>
                  </a:extLst>
                </a:gridCol>
              </a:tblGrid>
              <a:tr h="399870">
                <a:tc gridSpan="9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단위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17894"/>
                  </a:ext>
                </a:extLst>
              </a:tr>
              <a:tr h="1912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연구시설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·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장비명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구축방식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규격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구축비용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00756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1758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935271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158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920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19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7"/>
            <a:ext cx="8691965" cy="3346014"/>
            <a:chOff x="232115" y="950283"/>
            <a:chExt cx="8691965" cy="3346014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3"/>
              <a:ext cx="8691965" cy="3346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868835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시약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재료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구입비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F6F7FE7-EAD1-A258-7916-6FDE40EE5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343499"/>
              </p:ext>
            </p:extLst>
          </p:nvPr>
        </p:nvGraphicFramePr>
        <p:xfrm>
          <a:off x="345629" y="1960205"/>
          <a:ext cx="8458157" cy="867277"/>
        </p:xfrm>
        <a:graphic>
          <a:graphicData uri="http://schemas.openxmlformats.org/drawingml/2006/table">
            <a:tbl>
              <a:tblPr/>
              <a:tblGrid>
                <a:gridCol w="1043971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2313584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01434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407142">
                  <a:extLst>
                    <a:ext uri="{9D8B030D-6E8A-4147-A177-3AD203B41FA5}">
                      <a16:colId xmlns:a16="http://schemas.microsoft.com/office/drawing/2014/main" val="4294050143"/>
                    </a:ext>
                  </a:extLst>
                </a:gridCol>
                <a:gridCol w="373952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010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구입량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g)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2907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Fe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 금속파우더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 성능 분석을 위한 시험데이터 출력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25. 6.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</a:tbl>
          </a:graphicData>
        </a:graphic>
      </p:graphicFrame>
      <p:graphicFrame>
        <p:nvGraphicFramePr>
          <p:cNvPr id="5" name="Table 0">
            <a:extLst>
              <a:ext uri="{FF2B5EF4-FFF2-40B4-BE49-F238E27FC236}">
                <a16:creationId xmlns:a16="http://schemas.microsoft.com/office/drawing/2014/main" id="{D57DFDA1-89CB-3528-1C2E-154F37065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977255"/>
              </p:ext>
            </p:extLst>
          </p:nvPr>
        </p:nvGraphicFramePr>
        <p:xfrm>
          <a:off x="351689" y="2947310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-3)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연구재료제작비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시험제품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설비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사용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8BE7DF8-8FD6-37C1-B6C6-A9BFBEB11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659222"/>
              </p:ext>
            </p:extLst>
          </p:nvPr>
        </p:nvGraphicFramePr>
        <p:xfrm>
          <a:off x="358723" y="3308567"/>
          <a:ext cx="8426552" cy="1077526"/>
        </p:xfrm>
        <a:graphic>
          <a:graphicData uri="http://schemas.openxmlformats.org/drawingml/2006/table">
            <a:tbl>
              <a:tblPr/>
              <a:tblGrid>
                <a:gridCol w="1016477">
                  <a:extLst>
                    <a:ext uri="{9D8B030D-6E8A-4147-A177-3AD203B41FA5}">
                      <a16:colId xmlns:a16="http://schemas.microsoft.com/office/drawing/2014/main" val="227466974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486341910"/>
                    </a:ext>
                  </a:extLst>
                </a:gridCol>
                <a:gridCol w="1310400">
                  <a:extLst>
                    <a:ext uri="{9D8B030D-6E8A-4147-A177-3AD203B41FA5}">
                      <a16:colId xmlns:a16="http://schemas.microsoft.com/office/drawing/2014/main" val="939976257"/>
                    </a:ext>
                  </a:extLst>
                </a:gridCol>
                <a:gridCol w="2311200">
                  <a:extLst>
                    <a:ext uri="{9D8B030D-6E8A-4147-A177-3AD203B41FA5}">
                      <a16:colId xmlns:a16="http://schemas.microsoft.com/office/drawing/2014/main" val="2818526042"/>
                    </a:ext>
                  </a:extLst>
                </a:gridCol>
                <a:gridCol w="748800">
                  <a:extLst>
                    <a:ext uri="{9D8B030D-6E8A-4147-A177-3AD203B41FA5}">
                      <a16:colId xmlns:a16="http://schemas.microsoft.com/office/drawing/2014/main" val="1482022495"/>
                    </a:ext>
                  </a:extLst>
                </a:gridCol>
                <a:gridCol w="763200">
                  <a:extLst>
                    <a:ext uri="{9D8B030D-6E8A-4147-A177-3AD203B41FA5}">
                      <a16:colId xmlns:a16="http://schemas.microsoft.com/office/drawing/2014/main" val="3510934849"/>
                    </a:ext>
                  </a:extLst>
                </a:gridCol>
                <a:gridCol w="679218">
                  <a:extLst>
                    <a:ext uri="{9D8B030D-6E8A-4147-A177-3AD203B41FA5}">
                      <a16:colId xmlns:a16="http://schemas.microsoft.com/office/drawing/2014/main" val="4211399552"/>
                    </a:ext>
                  </a:extLst>
                </a:gridCol>
                <a:gridCol w="380443">
                  <a:extLst>
                    <a:ext uri="{9D8B030D-6E8A-4147-A177-3AD203B41FA5}">
                      <a16:colId xmlns:a16="http://schemas.microsoft.com/office/drawing/2014/main" val="200438178"/>
                    </a:ext>
                  </a:extLst>
                </a:gridCol>
                <a:gridCol w="388814">
                  <a:extLst>
                    <a:ext uri="{9D8B030D-6E8A-4147-A177-3AD203B41FA5}">
                      <a16:colId xmlns:a16="http://schemas.microsoft.com/office/drawing/2014/main" val="1778576728"/>
                    </a:ext>
                  </a:extLst>
                </a:gridCol>
              </a:tblGrid>
              <a:tr h="3528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연구재료제작 항목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제작기간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4024"/>
                  </a:ext>
                </a:extLst>
              </a:tr>
              <a:tr h="352856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2026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4m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급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</a:t>
                      </a:r>
                      <a:endParaRPr lang="en-US" altLang="ko-KR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출력 장비 하우징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케이지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6~12.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25. 12.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00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952726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796479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10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606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20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628735"/>
            <a:chOff x="232115" y="950282"/>
            <a:chExt cx="8691965" cy="362873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62873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878987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7-5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지식재산 창출 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외부전문기술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소프트웨어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연구실 운영비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외주용역비 등 그 밖의 비용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87E402CF-976F-D4D5-FE33-DBBA2E7F2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237637"/>
              </p:ext>
            </p:extLst>
          </p:nvPr>
        </p:nvGraphicFramePr>
        <p:xfrm>
          <a:off x="358724" y="1925172"/>
          <a:ext cx="8449408" cy="1455520"/>
        </p:xfrm>
        <a:graphic>
          <a:graphicData uri="http://schemas.openxmlformats.org/drawingml/2006/table">
            <a:tbl>
              <a:tblPr/>
              <a:tblGrid>
                <a:gridCol w="836476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1040713301"/>
                    </a:ext>
                  </a:extLst>
                </a:gridCol>
                <a:gridCol w="1577741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704659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1987200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511200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49337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685995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891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명칭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방식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업체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건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이행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결과물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883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Ansys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소프트웨어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활용비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구조 설계 및 해석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1~12.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부설연구소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97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논문게재료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 밖의 비용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출판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발표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 성과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관련 논문 게재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9~11.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20274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회의장 임차료 등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  <a:tr h="2027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출장비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위탁연구개발기관 회의 등 국내 출장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018565"/>
                  </a:ext>
                </a:extLst>
              </a:tr>
            </a:tbl>
          </a:graphicData>
        </a:graphic>
      </p:graphicFrame>
      <p:graphicFrame>
        <p:nvGraphicFramePr>
          <p:cNvPr id="15" name="Table 0">
            <a:extLst>
              <a:ext uri="{FF2B5EF4-FFF2-40B4-BE49-F238E27FC236}">
                <a16:creationId xmlns:a16="http://schemas.microsoft.com/office/drawing/2014/main" id="{DC465526-D5D2-1EDA-0B79-D32906CB6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05122"/>
              </p:ext>
            </p:extLst>
          </p:nvPr>
        </p:nvGraphicFramePr>
        <p:xfrm>
          <a:off x="351688" y="3460651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7-6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간접비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1A624BCC-0579-E08B-D6FC-7624EDFBEF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06624"/>
              </p:ext>
            </p:extLst>
          </p:nvPr>
        </p:nvGraphicFramePr>
        <p:xfrm>
          <a:off x="358724" y="3784450"/>
          <a:ext cx="8454088" cy="935988"/>
        </p:xfrm>
        <a:graphic>
          <a:graphicData uri="http://schemas.openxmlformats.org/drawingml/2006/table">
            <a:tbl>
              <a:tblPr/>
              <a:tblGrid>
                <a:gridCol w="941356">
                  <a:extLst>
                    <a:ext uri="{9D8B030D-6E8A-4147-A177-3AD203B41FA5}">
                      <a16:colId xmlns:a16="http://schemas.microsoft.com/office/drawing/2014/main" val="1296217216"/>
                    </a:ext>
                  </a:extLst>
                </a:gridCol>
                <a:gridCol w="499664">
                  <a:extLst>
                    <a:ext uri="{9D8B030D-6E8A-4147-A177-3AD203B41FA5}">
                      <a16:colId xmlns:a16="http://schemas.microsoft.com/office/drawing/2014/main" val="3067027665"/>
                    </a:ext>
                  </a:extLst>
                </a:gridCol>
                <a:gridCol w="1755856">
                  <a:extLst>
                    <a:ext uri="{9D8B030D-6E8A-4147-A177-3AD203B41FA5}">
                      <a16:colId xmlns:a16="http://schemas.microsoft.com/office/drawing/2014/main" val="3548705554"/>
                    </a:ext>
                  </a:extLst>
                </a:gridCol>
                <a:gridCol w="4369200">
                  <a:extLst>
                    <a:ext uri="{9D8B030D-6E8A-4147-A177-3AD203B41FA5}">
                      <a16:colId xmlns:a16="http://schemas.microsoft.com/office/drawing/2014/main" val="3370139846"/>
                    </a:ext>
                  </a:extLst>
                </a:gridCol>
                <a:gridCol w="888012">
                  <a:extLst>
                    <a:ext uri="{9D8B030D-6E8A-4147-A177-3AD203B41FA5}">
                      <a16:colId xmlns:a16="http://schemas.microsoft.com/office/drawing/2014/main" val="1874408720"/>
                    </a:ext>
                  </a:extLst>
                </a:gridCol>
              </a:tblGrid>
              <a:tr h="2312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세부항목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세부내용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377530"/>
                  </a:ext>
                </a:extLst>
              </a:tr>
              <a:tr h="163678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인력지원비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김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 인건비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인건비계상률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50% 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참여개월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수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967315"/>
                  </a:ext>
                </a:extLst>
              </a:tr>
              <a:tr h="1684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76308"/>
                  </a:ext>
                </a:extLst>
              </a:tr>
              <a:tr h="1666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성과활용지원비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지식재산권 출원 및 등록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996691"/>
                  </a:ext>
                </a:extLst>
              </a:tr>
              <a:tr h="1888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우수한 연구자 및 연구지원인력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연구지원전문가에게 지급하는 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8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806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388395"/>
            <a:ext cx="8217578" cy="2288543"/>
          </a:xfrm>
        </p:spPr>
        <p:txBody>
          <a:bodyPr>
            <a:no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기업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IR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자료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첨부 안내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 (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선택사항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)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</a:p>
          <a:p>
            <a:pPr marL="0" indent="0" algn="ctr">
              <a:lnSpc>
                <a:spcPct val="130000"/>
              </a:lnSpc>
              <a:buNone/>
            </a:pPr>
            <a:endParaRPr lang="en-US" altLang="ko-KR" sz="10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TIPS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특성상 민간투자 과정에서 작성된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자료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(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기업소개 파일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를 연구개발계획서 별첨으로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제출할 수 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800" dirty="0"/>
              <a:t>  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없거나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일부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본문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5항(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기술사업화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계획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보완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수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    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IR자료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첨부는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선택사항이며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미첨부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시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불이익이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2400" dirty="0"/>
              <a:t>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또한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IR자료에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아래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항목이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본문1에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내용을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중복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필요가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F9DF64C0-1E7A-9ADD-3382-0140C0116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78856"/>
              </p:ext>
            </p:extLst>
          </p:nvPr>
        </p:nvGraphicFramePr>
        <p:xfrm>
          <a:off x="864373" y="2784613"/>
          <a:ext cx="7259210" cy="2210130"/>
        </p:xfrm>
        <a:graphic>
          <a:graphicData uri="http://schemas.openxmlformats.org/drawingml/2006/table">
            <a:tbl>
              <a:tblPr/>
              <a:tblGrid>
                <a:gridCol w="2593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6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문제정의 </a:t>
                      </a:r>
                      <a:r>
                        <a:rPr lang="en-US" altLang="ko-KR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솔루션</a:t>
                      </a:r>
                      <a:endParaRPr lang="en-US" altLang="ko-KR" sz="1200" b="1" dirty="0">
                        <a:solidFill>
                          <a:srgbClr val="1B3A6B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해결하고자 하는 문제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 개요 및 핵심 가치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시장규모 및 목표시장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목표시장 규모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성장성 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768265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경쟁현황 및 차별성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경쟁사 비교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자사 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서비스의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차별점</a:t>
                      </a:r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954144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비즈니스 모델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수익구조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고객군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판매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유통 전략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424429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팀 소개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팀 이력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경력 등 주요 역량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08728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 err="1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사업화로드맵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 및 매출목표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개발 완료 후 사업화 일정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연도별 매출 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549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71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81B67FC-0F66-2EE3-735D-74A8A7616AD0}"/>
              </a:ext>
            </a:extLst>
          </p:cNvPr>
          <p:cNvGrpSpPr/>
          <p:nvPr/>
        </p:nvGrpSpPr>
        <p:grpSpPr>
          <a:xfrm>
            <a:off x="320040" y="872198"/>
            <a:ext cx="4023360" cy="868680"/>
            <a:chOff x="320040" y="822960"/>
            <a:chExt cx="4023360" cy="868680"/>
          </a:xfrm>
          <a:effectLst/>
        </p:grpSpPr>
        <p:sp>
          <p:nvSpPr>
            <p:cNvPr id="7" name="Shape 5"/>
            <p:cNvSpPr/>
            <p:nvPr/>
          </p:nvSpPr>
          <p:spPr>
            <a:xfrm>
              <a:off x="3200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4157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1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8440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목표 및 성과지표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11" name="Text 9"/>
            <p:cNvSpPr/>
            <p:nvPr/>
          </p:nvSpPr>
          <p:spPr>
            <a:xfrm>
              <a:off x="8440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 목표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성과지표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목표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EC763AA3-63A6-1343-633D-492F6E0F6C23}"/>
              </a:ext>
            </a:extLst>
          </p:cNvPr>
          <p:cNvGrpSpPr/>
          <p:nvPr/>
        </p:nvGrpSpPr>
        <p:grpSpPr>
          <a:xfrm>
            <a:off x="4663440" y="872198"/>
            <a:ext cx="4023360" cy="868680"/>
            <a:chOff x="4663440" y="822960"/>
            <a:chExt cx="4023360" cy="868680"/>
          </a:xfrm>
        </p:grpSpPr>
        <p:sp>
          <p:nvSpPr>
            <p:cNvPr id="12" name="Shape 10"/>
            <p:cNvSpPr/>
            <p:nvPr/>
          </p:nvSpPr>
          <p:spPr>
            <a:xfrm>
              <a:off x="46634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12"/>
            <p:cNvSpPr/>
            <p:nvPr/>
          </p:nvSpPr>
          <p:spPr>
            <a:xfrm>
              <a:off x="47591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5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5" name="Text 13"/>
            <p:cNvSpPr/>
            <p:nvPr/>
          </p:nvSpPr>
          <p:spPr>
            <a:xfrm>
              <a:off x="51874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기술사업화 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16" name="Text 14"/>
            <p:cNvSpPr/>
            <p:nvPr/>
          </p:nvSpPr>
          <p:spPr>
            <a:xfrm>
              <a:off x="51874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개발결과물 활용방안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투자유치 현황 및 사업화 연계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82E6472-F06D-3EDB-761F-7D6146D95E8A}"/>
              </a:ext>
            </a:extLst>
          </p:cNvPr>
          <p:cNvGrpSpPr/>
          <p:nvPr/>
        </p:nvGrpSpPr>
        <p:grpSpPr>
          <a:xfrm>
            <a:off x="320040" y="1878038"/>
            <a:ext cx="4023360" cy="868680"/>
            <a:chOff x="320040" y="1828800"/>
            <a:chExt cx="4023360" cy="868680"/>
          </a:xfrm>
        </p:grpSpPr>
        <p:sp>
          <p:nvSpPr>
            <p:cNvPr id="17" name="Shape 15"/>
            <p:cNvSpPr/>
            <p:nvPr/>
          </p:nvSpPr>
          <p:spPr>
            <a:xfrm>
              <a:off x="3200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17"/>
            <p:cNvSpPr/>
            <p:nvPr/>
          </p:nvSpPr>
          <p:spPr>
            <a:xfrm>
              <a:off x="4157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2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8440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방법 및 내용</a:t>
              </a:r>
              <a:endParaRPr lang="en-US" sz="1200" b="1" dirty="0">
                <a:solidFill>
                  <a:srgbClr val="1B3A6B"/>
                </a:solidFill>
                <a:latin typeface="+mn-ea"/>
              </a:endParaRPr>
            </a:p>
          </p:txBody>
        </p:sp>
        <p:sp>
          <p:nvSpPr>
            <p:cNvPr id="21" name="Text 19"/>
            <p:cNvSpPr/>
            <p:nvPr/>
          </p:nvSpPr>
          <p:spPr>
            <a:xfrm>
              <a:off x="8440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핵심기술 개발 방법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내용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수행일정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FF49AA2-2AA8-BC85-265E-E94A9AADD773}"/>
              </a:ext>
            </a:extLst>
          </p:cNvPr>
          <p:cNvGrpSpPr/>
          <p:nvPr/>
        </p:nvGrpSpPr>
        <p:grpSpPr>
          <a:xfrm>
            <a:off x="4663440" y="1878038"/>
            <a:ext cx="4023360" cy="868680"/>
            <a:chOff x="4663440" y="1828800"/>
            <a:chExt cx="4023360" cy="868680"/>
          </a:xfrm>
        </p:grpSpPr>
        <p:sp>
          <p:nvSpPr>
            <p:cNvPr id="22" name="Shape 20"/>
            <p:cNvSpPr/>
            <p:nvPr/>
          </p:nvSpPr>
          <p:spPr>
            <a:xfrm>
              <a:off x="46634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22"/>
            <p:cNvSpPr/>
            <p:nvPr/>
          </p:nvSpPr>
          <p:spPr>
            <a:xfrm>
              <a:off x="47591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6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5" name="Text 23"/>
            <p:cNvSpPr/>
            <p:nvPr/>
          </p:nvSpPr>
          <p:spPr>
            <a:xfrm>
              <a:off x="51874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연구개발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안전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및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보안조치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이행계획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26" name="Text 24"/>
            <p:cNvSpPr/>
            <p:nvPr/>
          </p:nvSpPr>
          <p:spPr>
            <a:xfrm>
              <a:off x="51874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보안조치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기타 조치사항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E5AFD46-74D5-89A8-70F0-CCEB575C742A}"/>
              </a:ext>
            </a:extLst>
          </p:cNvPr>
          <p:cNvGrpSpPr/>
          <p:nvPr/>
        </p:nvGrpSpPr>
        <p:grpSpPr>
          <a:xfrm>
            <a:off x="320040" y="2883878"/>
            <a:ext cx="4023360" cy="868680"/>
            <a:chOff x="320040" y="2834640"/>
            <a:chExt cx="4023360" cy="868680"/>
          </a:xfrm>
        </p:grpSpPr>
        <p:sp>
          <p:nvSpPr>
            <p:cNvPr id="27" name="Shape 25"/>
            <p:cNvSpPr/>
            <p:nvPr/>
          </p:nvSpPr>
          <p:spPr>
            <a:xfrm>
              <a:off x="3200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9" name="Text 27"/>
            <p:cNvSpPr/>
            <p:nvPr/>
          </p:nvSpPr>
          <p:spPr>
            <a:xfrm>
              <a:off x="415700" y="288036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3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30" name="Text 28"/>
            <p:cNvSpPr/>
            <p:nvPr/>
          </p:nvSpPr>
          <p:spPr>
            <a:xfrm>
              <a:off x="8440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선행 기술개발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)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 및 차별성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1" name="Text 29"/>
            <p:cNvSpPr/>
            <p:nvPr/>
          </p:nvSpPr>
          <p:spPr>
            <a:xfrm>
              <a:off x="8440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기술대비 차별성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EA74BFF-E160-D3D2-E107-7F2C557513BE}"/>
              </a:ext>
            </a:extLst>
          </p:cNvPr>
          <p:cNvGrpSpPr/>
          <p:nvPr/>
        </p:nvGrpSpPr>
        <p:grpSpPr>
          <a:xfrm>
            <a:off x="4663440" y="2883878"/>
            <a:ext cx="4023360" cy="868680"/>
            <a:chOff x="4663440" y="2834640"/>
            <a:chExt cx="4023360" cy="868680"/>
          </a:xfrm>
        </p:grpSpPr>
        <p:sp>
          <p:nvSpPr>
            <p:cNvPr id="32" name="Shape 30"/>
            <p:cNvSpPr/>
            <p:nvPr/>
          </p:nvSpPr>
          <p:spPr>
            <a:xfrm>
              <a:off x="46634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4" name="Text 32"/>
            <p:cNvSpPr/>
            <p:nvPr/>
          </p:nvSpPr>
          <p:spPr>
            <a:xfrm>
              <a:off x="4721000" y="2880360"/>
              <a:ext cx="5558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1B3A6B"/>
                  </a:solidFill>
                  <a:latin typeface="+mn-ea"/>
                </a:rPr>
                <a:t>별도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35" name="Text 33"/>
            <p:cNvSpPr/>
            <p:nvPr/>
          </p:nvSpPr>
          <p:spPr>
            <a:xfrm>
              <a:off x="51874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연구개발비 사용에 관한 계획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6" name="Text 34"/>
            <p:cNvSpPr/>
            <p:nvPr/>
          </p:nvSpPr>
          <p:spPr>
            <a:xfrm>
              <a:off x="51874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총괄표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연구개발기관별 사용계획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참여연구자 인건비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B1BA1A4-AC74-55A7-4D30-845546535D0C}"/>
              </a:ext>
            </a:extLst>
          </p:cNvPr>
          <p:cNvGrpSpPr/>
          <p:nvPr/>
        </p:nvGrpSpPr>
        <p:grpSpPr>
          <a:xfrm>
            <a:off x="4663440" y="3889718"/>
            <a:ext cx="4023360" cy="868680"/>
            <a:chOff x="4663440" y="3840480"/>
            <a:chExt cx="4023360" cy="868680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1C9D1FB9-4759-5A3D-37D9-525ACEB22487}"/>
                </a:ext>
              </a:extLst>
            </p:cNvPr>
            <p:cNvGrpSpPr/>
            <p:nvPr/>
          </p:nvGrpSpPr>
          <p:grpSpPr>
            <a:xfrm>
              <a:off x="4663440" y="3840480"/>
              <a:ext cx="4023360" cy="868680"/>
              <a:chOff x="4663440" y="3840480"/>
              <a:chExt cx="4023360" cy="868680"/>
            </a:xfrm>
          </p:grpSpPr>
          <p:sp>
            <p:nvSpPr>
              <p:cNvPr id="37" name="Shape 35"/>
              <p:cNvSpPr/>
              <p:nvPr/>
            </p:nvSpPr>
            <p:spPr>
              <a:xfrm>
                <a:off x="4663440" y="3840480"/>
                <a:ext cx="4023360" cy="86868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0D8E8"/>
                </a:solidFill>
                <a:prstDash val="solid"/>
              </a:ln>
              <a:effectLst/>
            </p:spPr>
            <p:txBody>
              <a:bodyPr/>
              <a:lstStyle/>
              <a:p>
                <a:endParaRPr lang="ko-KR" altLang="en-US">
                  <a:latin typeface="+mn-ea"/>
                </a:endParaRPr>
              </a:p>
            </p:txBody>
          </p:sp>
          <p:sp>
            <p:nvSpPr>
              <p:cNvPr id="38" name="Shape 36"/>
              <p:cNvSpPr/>
              <p:nvPr/>
            </p:nvSpPr>
            <p:spPr>
              <a:xfrm>
                <a:off x="4664846" y="3840480"/>
                <a:ext cx="45719" cy="868680"/>
              </a:xfrm>
              <a:prstGeom prst="rect">
                <a:avLst/>
              </a:prstGeom>
              <a:solidFill>
                <a:srgbClr val="1CBED8"/>
              </a:solidFill>
              <a:ln w="12700">
                <a:noFill/>
                <a:prstDash val="solid"/>
              </a:ln>
            </p:spPr>
            <p:txBody>
              <a:bodyPr/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sp>
          <p:nvSpPr>
            <p:cNvPr id="39" name="Text 37"/>
            <p:cNvSpPr/>
            <p:nvPr/>
          </p:nvSpPr>
          <p:spPr>
            <a:xfrm>
              <a:off x="4737998" y="4086282"/>
              <a:ext cx="735702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700" b="1" dirty="0">
                  <a:solidFill>
                    <a:srgbClr val="1B3A6B"/>
                  </a:solidFill>
                  <a:latin typeface="+mj-ea"/>
                  <a:ea typeface="+mj-ea"/>
                </a:rPr>
                <a:t>추가서류</a:t>
              </a:r>
              <a:endParaRPr lang="en-US" sz="1700" b="1" dirty="0">
                <a:latin typeface="+mj-ea"/>
                <a:ea typeface="+mj-ea"/>
              </a:endParaRPr>
            </a:p>
          </p:txBody>
        </p:sp>
        <p:sp>
          <p:nvSpPr>
            <p:cNvPr id="40" name="Text 38"/>
            <p:cNvSpPr/>
            <p:nvPr/>
          </p:nvSpPr>
          <p:spPr>
            <a:xfrm>
              <a:off x="5305180" y="3879166"/>
              <a:ext cx="337624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b="1" dirty="0" err="1">
                  <a:solidFill>
                    <a:srgbClr val="1B3A6B"/>
                  </a:solidFill>
                  <a:latin typeface="+mn-ea"/>
                </a:rPr>
                <a:t>운영사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 기업성장지원 계획서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, 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기업성장전략서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, 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글로벌 진출 전략서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 </a:t>
              </a:r>
              <a:endParaRPr lang="en-US" sz="800" dirty="0">
                <a:latin typeface="+mn-ea"/>
              </a:endParaRPr>
            </a:p>
          </p:txBody>
        </p:sp>
        <p:sp>
          <p:nvSpPr>
            <p:cNvPr id="41" name="Text 39"/>
            <p:cNvSpPr/>
            <p:nvPr/>
          </p:nvSpPr>
          <p:spPr>
            <a:xfrm>
              <a:off x="5273430" y="4247152"/>
              <a:ext cx="3376246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한글양식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en-US" altLang="ko-KR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Hwp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참조하여 해당 시 제출 요망</a:t>
              </a:r>
              <a:endParaRPr lang="en-US" altLang="ko-KR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*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운영사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기업성장지원 계획서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일반형 과제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기업성장전략서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(DCP,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딥테크챌린지프로젝트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진출 전략서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93428" y="225084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500" b="1" dirty="0">
                <a:solidFill>
                  <a:srgbClr val="132848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목차</a:t>
            </a:r>
            <a:endParaRPr lang="en-US" sz="2500" b="1" dirty="0">
              <a:solidFill>
                <a:srgbClr val="132848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533E53D-72FD-BF46-595C-66931294B403}"/>
              </a:ext>
            </a:extLst>
          </p:cNvPr>
          <p:cNvGrpSpPr/>
          <p:nvPr/>
        </p:nvGrpSpPr>
        <p:grpSpPr>
          <a:xfrm>
            <a:off x="320040" y="3889718"/>
            <a:ext cx="4023360" cy="868680"/>
            <a:chOff x="320040" y="3840480"/>
            <a:chExt cx="4023360" cy="868680"/>
          </a:xfrm>
        </p:grpSpPr>
        <p:sp>
          <p:nvSpPr>
            <p:cNvPr id="2" name="Shape 25">
              <a:extLst>
                <a:ext uri="{FF2B5EF4-FFF2-40B4-BE49-F238E27FC236}">
                  <a16:creationId xmlns:a16="http://schemas.microsoft.com/office/drawing/2014/main" id="{330EA97A-0284-C198-804C-F5A24BD8678C}"/>
                </a:ext>
              </a:extLst>
            </p:cNvPr>
            <p:cNvSpPr/>
            <p:nvPr/>
          </p:nvSpPr>
          <p:spPr>
            <a:xfrm>
              <a:off x="320040" y="384048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" name="Text 27">
              <a:extLst>
                <a:ext uri="{FF2B5EF4-FFF2-40B4-BE49-F238E27FC236}">
                  <a16:creationId xmlns:a16="http://schemas.microsoft.com/office/drawing/2014/main" id="{519369E7-5554-4A37-E4E3-C717B149F321}"/>
                </a:ext>
              </a:extLst>
            </p:cNvPr>
            <p:cNvSpPr/>
            <p:nvPr/>
          </p:nvSpPr>
          <p:spPr>
            <a:xfrm>
              <a:off x="415700" y="388620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4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4" name="Text 28">
              <a:extLst>
                <a:ext uri="{FF2B5EF4-FFF2-40B4-BE49-F238E27FC236}">
                  <a16:creationId xmlns:a16="http://schemas.microsoft.com/office/drawing/2014/main" id="{F38C0C00-0761-4569-D105-781F6B69EF8C}"/>
                </a:ext>
              </a:extLst>
            </p:cNvPr>
            <p:cNvSpPr/>
            <p:nvPr/>
          </p:nvSpPr>
          <p:spPr>
            <a:xfrm>
              <a:off x="844059" y="387916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추진전략 및 기술개발 역량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5" name="Text 29">
              <a:extLst>
                <a:ext uri="{FF2B5EF4-FFF2-40B4-BE49-F238E27FC236}">
                  <a16:creationId xmlns:a16="http://schemas.microsoft.com/office/drawing/2014/main" id="{2B3B7110-B233-688D-A9DA-059647CCFC4B}"/>
                </a:ext>
              </a:extLst>
            </p:cNvPr>
            <p:cNvSpPr/>
            <p:nvPr/>
          </p:nvSpPr>
          <p:spPr>
            <a:xfrm>
              <a:off x="844059" y="420905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추진전략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추진체계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연구팀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역량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5" name="Text 15">
            <a:extLst>
              <a:ext uri="{FF2B5EF4-FFF2-40B4-BE49-F238E27FC236}">
                <a16:creationId xmlns:a16="http://schemas.microsoft.com/office/drawing/2014/main" id="{B207B420-7CEF-343F-A1D5-9EDEA39EF5B7}"/>
              </a:ext>
            </a:extLst>
          </p:cNvPr>
          <p:cNvSpPr/>
          <p:nvPr/>
        </p:nvSpPr>
        <p:spPr>
          <a:xfrm>
            <a:off x="1012871" y="349584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선택요소로 수정 및 삭제 가능</a:t>
            </a:r>
            <a:endParaRPr lang="en-US" altLang="ko-KR" sz="850" dirty="0">
              <a:solidFill>
                <a:srgbClr val="88888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219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644014"/>
            <a:chOff x="232115" y="950281"/>
            <a:chExt cx="8691965" cy="2644014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44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056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615456" y="988968"/>
              <a:ext cx="31056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 최종 기술개발 목표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2136996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999786"/>
            <a:ext cx="8598877" cy="776198"/>
            <a:chOff x="272561" y="3950548"/>
            <a:chExt cx="8598877" cy="77619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기술의 내용을 개발 결과물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을 중심으로 전체 목표를 표 또는 그림 등을 통해 요약하여 작성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최종목표 개발 결과물의 용도 및 적용 분야를 구체적으로 작성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0808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4056055"/>
            <a:ext cx="8598877" cy="846536"/>
            <a:chOff x="272561" y="4056055"/>
            <a:chExt cx="8598877" cy="84653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5"/>
              <a:ext cx="8591843" cy="60020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79759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주요성능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: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정밀도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인장강도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내충격성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작동전압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응답시간 등 기술적 성능판단기준이 되는 것을 의미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전체항목에서 차지하는 비중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: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비중은 각 구성성능 사양의 최종목표에 대한 상대적 중요도를 말하며 </a:t>
              </a:r>
              <a:r>
                <a:rPr lang="ko-KR" altLang="en-US" sz="9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비중 합계는 </a:t>
              </a:r>
              <a:r>
                <a:rPr lang="en-US" altLang="ko-KR" sz="9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100%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가 되어야 함 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연구개발과제 성격 및 분야별 특성을 고려하여 주요성능을 수치적으로 작성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객관적 입증이 어려운 도전적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의 경우 시장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수요자 요구사항 및 후속 과제 도출 가능성 등 작성 가능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845086"/>
            <a:ext cx="8691965" cy="3068688"/>
            <a:chOff x="232115" y="894229"/>
            <a:chExt cx="8691965" cy="1635094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90126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42456" y="894229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성과지표 및 목표치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362511"/>
              </p:ext>
            </p:extLst>
          </p:nvPr>
        </p:nvGraphicFramePr>
        <p:xfrm>
          <a:off x="332941" y="1532106"/>
          <a:ext cx="8482224" cy="1692922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505930914"/>
                    </a:ext>
                  </a:extLst>
                </a:gridCol>
                <a:gridCol w="933451">
                  <a:extLst>
                    <a:ext uri="{9D8B030D-6E8A-4147-A177-3AD203B41FA5}">
                      <a16:colId xmlns:a16="http://schemas.microsoft.com/office/drawing/2014/main" val="234946559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796444764"/>
                    </a:ext>
                  </a:extLst>
                </a:gridCol>
                <a:gridCol w="1728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단위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비중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+mn-cs"/>
                        </a:rPr>
                        <a:t>세계 최고 수준</a:t>
                      </a:r>
                      <a:endParaRPr lang="en-US" sz="950" b="1" kern="1200" dirty="0">
                        <a:solidFill>
                          <a:srgbClr val="FFFFFF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개발 전 수준</a:t>
                      </a:r>
                      <a:endParaRPr lang="en-US" altLang="ko-KR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목표치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최종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목표설정 근거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28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492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306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65980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309B5AAB-8602-4B4F-A2F1-C245168C2744}"/>
              </a:ext>
            </a:extLst>
          </p:cNvPr>
          <p:cNvSpPr/>
          <p:nvPr/>
        </p:nvSpPr>
        <p:spPr>
          <a:xfrm>
            <a:off x="2336800" y="116245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정량적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성능지표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세계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최고수준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대비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목표치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를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9043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87EC5BDB-D291-4773-14BF-15043F191C82}"/>
              </a:ext>
            </a:extLst>
          </p:cNvPr>
          <p:cNvSpPr/>
          <p:nvPr/>
        </p:nvSpPr>
        <p:spPr>
          <a:xfrm>
            <a:off x="232115" y="950281"/>
            <a:ext cx="8691965" cy="3197217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8" name="Text 8">
            <a:extLst>
              <a:ext uri="{FF2B5EF4-FFF2-40B4-BE49-F238E27FC236}">
                <a16:creationId xmlns:a16="http://schemas.microsoft.com/office/drawing/2014/main" id="{203AB39E-6598-7B7D-CA0D-495EEA312588}"/>
              </a:ext>
            </a:extLst>
          </p:cNvPr>
          <p:cNvSpPr/>
          <p:nvPr/>
        </p:nvSpPr>
        <p:spPr>
          <a:xfrm>
            <a:off x="755156" y="1020718"/>
            <a:ext cx="23668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1400" b="1" dirty="0">
                <a:solidFill>
                  <a:srgbClr val="1B3A6B"/>
                </a:solidFill>
                <a:latin typeface="+mn-ea"/>
              </a:rPr>
              <a:t>성과지표 및 목표치</a:t>
            </a:r>
            <a:endParaRPr lang="en-US" sz="1400" dirty="0">
              <a:latin typeface="+mn-ea"/>
            </a:endParaRP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3</a:t>
            </a:r>
          </a:p>
        </p:txBody>
      </p:sp>
      <p:sp>
        <p:nvSpPr>
          <p:cNvPr id="10" name="Text 15">
            <a:extLst>
              <a:ext uri="{FF2B5EF4-FFF2-40B4-BE49-F238E27FC236}">
                <a16:creationId xmlns:a16="http://schemas.microsoft.com/office/drawing/2014/main" id="{9A5B7145-378F-AC79-6D41-8287B2E17432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평가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측정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방법을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5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4EB7B469-EBD2-B202-CD83-F3B6D2E28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583285"/>
              </p:ext>
            </p:extLst>
          </p:nvPr>
        </p:nvGraphicFramePr>
        <p:xfrm>
          <a:off x="344658" y="1572081"/>
          <a:ext cx="8440617" cy="1385064"/>
        </p:xfrm>
        <a:graphic>
          <a:graphicData uri="http://schemas.openxmlformats.org/drawingml/2006/table">
            <a:tbl>
              <a:tblPr bandRow="1"/>
              <a:tblGrid>
                <a:gridCol w="597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049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031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748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순번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평가방법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평가환경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5D28B952-761D-9BE5-DD4F-405FD0BE4FFD}"/>
              </a:ext>
            </a:extLst>
          </p:cNvPr>
          <p:cNvGrpSpPr/>
          <p:nvPr/>
        </p:nvGrpSpPr>
        <p:grpSpPr>
          <a:xfrm>
            <a:off x="358724" y="3266501"/>
            <a:ext cx="8426552" cy="735757"/>
            <a:chOff x="358724" y="2916231"/>
            <a:chExt cx="8426552" cy="735757"/>
          </a:xfrm>
        </p:grpSpPr>
        <p:sp>
          <p:nvSpPr>
            <p:cNvPr id="14" name="Shape 14">
              <a:extLst>
                <a:ext uri="{FF2B5EF4-FFF2-40B4-BE49-F238E27FC236}">
                  <a16:creationId xmlns:a16="http://schemas.microsoft.com/office/drawing/2014/main" id="{54A2A9F6-A19F-113A-1276-E1F77825CE72}"/>
                </a:ext>
              </a:extLst>
            </p:cNvPr>
            <p:cNvSpPr/>
            <p:nvPr/>
          </p:nvSpPr>
          <p:spPr>
            <a:xfrm>
              <a:off x="358724" y="2916231"/>
              <a:ext cx="8426552" cy="735757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5" name="Text 15">
              <a:extLst>
                <a:ext uri="{FF2B5EF4-FFF2-40B4-BE49-F238E27FC236}">
                  <a16:creationId xmlns:a16="http://schemas.microsoft.com/office/drawing/2014/main" id="{E2CCC0C4-C164-B9FC-6258-07471B80CF42}"/>
                </a:ext>
              </a:extLst>
            </p:cNvPr>
            <p:cNvSpPr/>
            <p:nvPr/>
          </p:nvSpPr>
          <p:spPr>
            <a:xfrm>
              <a:off x="443132" y="2989728"/>
              <a:ext cx="8259488" cy="57785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[ </a:t>
              </a:r>
              <a:r>
                <a:rPr lang="ko-KR" altLang="en-US" sz="1100" b="1" dirty="0">
                  <a:solidFill>
                    <a:srgbClr val="1CBED8"/>
                  </a:solidFill>
                  <a:latin typeface="+mn-ea"/>
                </a:rPr>
                <a:t>작성요령 </a:t>
              </a: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]</a:t>
              </a:r>
              <a:endParaRPr lang="en-US" sz="1100" b="1" dirty="0">
                <a:solidFill>
                  <a:srgbClr val="1CBED8"/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신뢰성이 전제되어야 하며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공인기관 시험성적서 또는 확인서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수요기업 평가 등을 활용하되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부득이하게 자체 평가인 경우 신뢰성을 입증할 수 있는 </a:t>
              </a:r>
            </a:p>
            <a:p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객관적 자료의 제시가 필요</a:t>
              </a:r>
            </a:p>
          </p:txBody>
        </p:sp>
      </p:grpSp>
      <p:sp>
        <p:nvSpPr>
          <p:cNvPr id="17" name="Text 7">
            <a:extLst>
              <a:ext uri="{FF2B5EF4-FFF2-40B4-BE49-F238E27FC236}">
                <a16:creationId xmlns:a16="http://schemas.microsoft.com/office/drawing/2014/main" id="{B276D480-8D72-44CF-8EF7-76FC3E1A5971}"/>
              </a:ext>
            </a:extLst>
          </p:cNvPr>
          <p:cNvSpPr/>
          <p:nvPr/>
        </p:nvSpPr>
        <p:spPr>
          <a:xfrm>
            <a:off x="327776" y="858285"/>
            <a:ext cx="771260" cy="6864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3A6B"/>
                </a:solidFill>
                <a:latin typeface="+mn-ea"/>
              </a:rPr>
              <a:t>1-2)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5699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833928"/>
            <a:chOff x="232115" y="950281"/>
            <a:chExt cx="8691965" cy="2637467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374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501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1-3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932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 err="1">
                  <a:solidFill>
                    <a:srgbClr val="1B3A6B"/>
                  </a:solidFill>
                  <a:latin typeface="+mn-ea"/>
                </a:rPr>
                <a:t>연차별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개발 목표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999786"/>
            <a:ext cx="8598877" cy="776198"/>
            <a:chOff x="272561" y="3950548"/>
            <a:chExt cx="8598877" cy="77619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기술개발과제의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목표에 관하여 상세하게 기술하고 각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차별점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등을 작성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최종목표를 달성하기 위한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수준을 상세하게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4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최종목표 달성을 위한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개발목표 및 수준을 구체적으로 기재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AB038ED4-A9B3-6A09-7BC6-797E53F4B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199915"/>
              </p:ext>
            </p:extLst>
          </p:nvPr>
        </p:nvGraphicFramePr>
        <p:xfrm>
          <a:off x="351689" y="1572081"/>
          <a:ext cx="8456441" cy="2127723"/>
        </p:xfrm>
        <a:graphic>
          <a:graphicData uri="http://schemas.openxmlformats.org/drawingml/2006/table">
            <a:tbl>
              <a:tblPr/>
              <a:tblGrid>
                <a:gridCol w="1246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0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연차별 목표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1차년도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2차년도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3차년도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4차년도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806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C69FE088-7722-D1E7-1B20-D179B70A17D3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핵심기술 개발방법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76751266-C7D8-6CFA-ED60-6A0DC9F1787E}"/>
              </a:ext>
            </a:extLst>
          </p:cNvPr>
          <p:cNvGrpSpPr/>
          <p:nvPr/>
        </p:nvGrpSpPr>
        <p:grpSpPr>
          <a:xfrm>
            <a:off x="272561" y="4077157"/>
            <a:ext cx="8598877" cy="769162"/>
            <a:chOff x="193433" y="4140463"/>
            <a:chExt cx="8598877" cy="769162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00467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249702" y="44500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목표 달성을 위한 핵심기술 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접근방법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 방법 및 계획을 기재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62" name="Text 3">
            <a:extLst>
              <a:ext uri="{FF2B5EF4-FFF2-40B4-BE49-F238E27FC236}">
                <a16:creationId xmlns:a16="http://schemas.microsoft.com/office/drawing/2014/main" id="{69A9BFB4-6D81-5621-374C-967EAB5591EA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96712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개발하고자 하는 주요 핵심기술 및 단계별 목표 달성을 위한 기술개발방법 위주로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기술개발의 최종 목표와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범위를 기술적 측면에서 명확성과 상호연계성이 유지되도록 개조식으로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3.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주요 개발 내용 작성 시 시제품이 제작되는 경우 제작할 시제품의 목표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사양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성능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용도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기능 등을 명시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 개발기간에 해당되는 </a:t>
              </a:r>
              <a:r>
                <a:rPr lang="ko-KR" altLang="en-US" sz="9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사항 기입</a:t>
              </a:r>
              <a:r>
                <a:rPr lang="en-US" altLang="ko-K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4.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전문가 활용 내용이 있을 경우 반드시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6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88898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1차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22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2562</Words>
  <Application>Microsoft Office PowerPoint</Application>
  <PresentationFormat>화면 슬라이드 쇼(16:9)</PresentationFormat>
  <Paragraphs>550</Paragraphs>
  <Slides>24</Slides>
  <Notes>24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33" baseType="lpstr">
      <vt:lpstr>HY견고딕</vt:lpstr>
      <vt:lpstr>Malgun Gothic Semilight</vt:lpstr>
      <vt:lpstr>돋움</vt:lpstr>
      <vt:lpstr>맑은 고딕</vt:lpstr>
      <vt:lpstr>함초롬바탕</vt:lpstr>
      <vt:lpstr>Arial</vt:lpstr>
      <vt:lpstr>Calibri</vt:lpstr>
      <vt:lpstr>Calibri Light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투융자연계 기술개발사업 연구개발계획서 (PPT 양식)</dc:title>
  <dc:subject>PptxGenJS Presentation</dc:subject>
  <dc:creator>PptxGenJS</dc:creator>
  <cp:lastModifiedBy>TIPA</cp:lastModifiedBy>
  <cp:revision>237</cp:revision>
  <dcterms:created xsi:type="dcterms:W3CDTF">2026-03-18T06:03:30Z</dcterms:created>
  <dcterms:modified xsi:type="dcterms:W3CDTF">2026-03-20T11:53:59Z</dcterms:modified>
</cp:coreProperties>
</file>